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846" r:id="rId2"/>
    <p:sldId id="1067" r:id="rId3"/>
    <p:sldId id="1068" r:id="rId4"/>
    <p:sldId id="1069" r:id="rId5"/>
    <p:sldId id="849" r:id="rId6"/>
    <p:sldId id="1662" r:id="rId7"/>
    <p:sldId id="1665" r:id="rId8"/>
    <p:sldId id="1669" r:id="rId9"/>
    <p:sldId id="1653" r:id="rId10"/>
    <p:sldId id="1668" r:id="rId11"/>
    <p:sldId id="1229" r:id="rId12"/>
    <p:sldId id="1294" r:id="rId13"/>
    <p:sldId id="1631" r:id="rId14"/>
    <p:sldId id="1601" r:id="rId15"/>
    <p:sldId id="1617" r:id="rId16"/>
    <p:sldId id="1660" r:id="rId17"/>
    <p:sldId id="1659" r:id="rId18"/>
    <p:sldId id="1661" r:id="rId19"/>
    <p:sldId id="1632" r:id="rId20"/>
    <p:sldId id="1633" r:id="rId21"/>
    <p:sldId id="1634" r:id="rId22"/>
    <p:sldId id="1635" r:id="rId23"/>
    <p:sldId id="1636" r:id="rId24"/>
    <p:sldId id="1476" r:id="rId25"/>
    <p:sldId id="1603" r:id="rId26"/>
    <p:sldId id="1606" r:id="rId27"/>
    <p:sldId id="1646" r:id="rId28"/>
    <p:sldId id="1607" r:id="rId29"/>
    <p:sldId id="1600" r:id="rId30"/>
    <p:sldId id="1670" r:id="rId31"/>
    <p:sldId id="1672" r:id="rId32"/>
    <p:sldId id="1673" r:id="rId33"/>
    <p:sldId id="1624" r:id="rId34"/>
    <p:sldId id="1647" r:id="rId35"/>
    <p:sldId id="1651" r:id="rId36"/>
    <p:sldId id="1652" r:id="rId37"/>
    <p:sldId id="1650" r:id="rId38"/>
    <p:sldId id="1655" r:id="rId39"/>
    <p:sldId id="1656" r:id="rId40"/>
    <p:sldId id="1657" r:id="rId41"/>
    <p:sldId id="1608" r:id="rId42"/>
    <p:sldId id="1609" r:id="rId43"/>
    <p:sldId id="1611" r:id="rId44"/>
    <p:sldId id="1612" r:id="rId45"/>
    <p:sldId id="1613" r:id="rId46"/>
    <p:sldId id="1614" r:id="rId47"/>
    <p:sldId id="1615" r:id="rId48"/>
    <p:sldId id="1610" r:id="rId49"/>
    <p:sldId id="1621" r:id="rId50"/>
    <p:sldId id="1622" r:id="rId51"/>
    <p:sldId id="1623" r:id="rId52"/>
    <p:sldId id="1620" r:id="rId53"/>
    <p:sldId id="1629" r:id="rId54"/>
    <p:sldId id="1630" r:id="rId55"/>
    <p:sldId id="1616" r:id="rId56"/>
    <p:sldId id="1618" r:id="rId57"/>
    <p:sldId id="1619" r:id="rId58"/>
    <p:sldId id="1637" r:id="rId59"/>
    <p:sldId id="1638" r:id="rId60"/>
    <p:sldId id="1639" r:id="rId61"/>
    <p:sldId id="1640" r:id="rId62"/>
    <p:sldId id="1641" r:id="rId63"/>
    <p:sldId id="1642" r:id="rId64"/>
    <p:sldId id="1643" r:id="rId65"/>
    <p:sldId id="1658" r:id="rId66"/>
    <p:sldId id="1654" r:id="rId67"/>
    <p:sldId id="1644" r:id="rId68"/>
    <p:sldId id="1645" r:id="rId69"/>
    <p:sldId id="1663" r:id="rId70"/>
    <p:sldId id="1664" r:id="rId71"/>
    <p:sldId id="1666" r:id="rId72"/>
    <p:sldId id="1667" r:id="rId73"/>
    <p:sldId id="269" r:id="rId7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46CC"/>
    <a:srgbClr val="FFBF00"/>
    <a:srgbClr val="BB88AA"/>
    <a:srgbClr val="66CFEF"/>
    <a:srgbClr val="FAFAFA"/>
    <a:srgbClr val="AAAAAA"/>
    <a:srgbClr val="EE7E4D"/>
    <a:srgbClr val="E8683D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0" autoAdjust="0"/>
    <p:restoredTop sz="96159" autoAdjust="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31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-3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67A7E-A66D-4045-B60A-EDA39A01BC57}" type="datetimeFigureOut">
              <a:rPr lang="ko-KR" altLang="en-US" smtClean="0"/>
              <a:t>2018-05-18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F3BEA-A84D-4447-B513-9076CD6D7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1677" y="1196752"/>
            <a:ext cx="5502647" cy="50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부제목 2"/>
          <p:cNvSpPr txBox="1">
            <a:spLocks/>
          </p:cNvSpPr>
          <p:nvPr userDrawn="1"/>
        </p:nvSpPr>
        <p:spPr>
          <a:xfrm>
            <a:off x="662524" y="2708920"/>
            <a:ext cx="8580953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GUI Guidelines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662524" y="4077072"/>
            <a:ext cx="8580953" cy="7920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66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Chung </a:t>
            </a:r>
            <a:r>
              <a:rPr kumimoji="0" lang="en-US" altLang="ko-KR" sz="32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Dahm</a:t>
            </a:r>
            <a:r>
              <a:rPr kumimoji="0" lang="en-US" altLang="ko-KR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Learning</a:t>
            </a:r>
          </a:p>
          <a:p>
            <a:pPr marL="0" marR="0" lvl="0" indent="0" algn="ctr" defTabSz="914400" rtl="0" eaLnBrk="1" fontAlgn="auto" latinLnBrk="1" hangingPunct="1">
              <a:lnSpc>
                <a:spcPct val="66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Intensive Listening Application</a:t>
            </a:r>
            <a:endParaRPr kumimoji="0" lang="ko-KR" altLang="en-US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부제목 2"/>
          <p:cNvSpPr txBox="1">
            <a:spLocks/>
          </p:cNvSpPr>
          <p:nvPr userDrawn="1"/>
        </p:nvSpPr>
        <p:spPr>
          <a:xfrm>
            <a:off x="662524" y="3356992"/>
            <a:ext cx="8580953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for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부제목 2"/>
          <p:cNvSpPr txBox="1">
            <a:spLocks/>
          </p:cNvSpPr>
          <p:nvPr userDrawn="1"/>
        </p:nvSpPr>
        <p:spPr>
          <a:xfrm>
            <a:off x="662524" y="5085184"/>
            <a:ext cx="8580953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66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released on 24</a:t>
            </a:r>
            <a:r>
              <a:rPr kumimoji="0" lang="en-US" altLang="ko-KR" sz="1400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October, 2012</a:t>
            </a:r>
          </a:p>
          <a:p>
            <a:pPr marL="0" marR="0" lvl="0" indent="0" algn="ctr" defTabSz="914400" rtl="0" eaLnBrk="1" fontAlgn="auto" latinLnBrk="1" hangingPunct="1">
              <a:lnSpc>
                <a:spcPct val="66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version 0.1 </a:t>
            </a:r>
          </a:p>
        </p:txBody>
      </p:sp>
      <p:sp>
        <p:nvSpPr>
          <p:cNvPr id="11" name="부제목 2"/>
          <p:cNvSpPr txBox="1">
            <a:spLocks/>
          </p:cNvSpPr>
          <p:nvPr userDrawn="1"/>
        </p:nvSpPr>
        <p:spPr>
          <a:xfrm>
            <a:off x="662524" y="2015730"/>
            <a:ext cx="8580953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presents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B1190-4A84-427A-B4BB-44DE10281062}" type="datetimeFigureOut">
              <a:rPr lang="ko-KR" altLang="en-US" smtClean="0"/>
              <a:pPr/>
              <a:t>2018-05-18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0AF77-749A-44E6-A477-69E2A6F16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344488" y="620688"/>
            <a:ext cx="9145016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 userDrawn="1"/>
        </p:nvSpPr>
        <p:spPr>
          <a:xfrm>
            <a:off x="8024834" y="405244"/>
            <a:ext cx="14646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B30AF77-749A-44E6-A477-69E2A6F16D0C}" type="slidenum">
              <a:rPr lang="ko-KR" altLang="en-US" sz="800" b="0" smtClean="0"/>
              <a:pPr algn="r"/>
              <a:t>‹#›</a:t>
            </a:fld>
            <a:endParaRPr lang="ko-KR" altLang="en-US" sz="800" b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B1190-4A84-427A-B4BB-44DE10281062}" type="datetimeFigureOut">
              <a:rPr lang="ko-KR" altLang="en-US" smtClean="0"/>
              <a:pPr/>
              <a:t>2018-05-18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0AF77-749A-44E6-A477-69E2A6F16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95500" y="1159974"/>
            <a:ext cx="5715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992560" y="2492896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dirty="0" smtClean="0"/>
              <a:t>GUI Guideline</a:t>
            </a:r>
            <a:endParaRPr lang="ko-KR" altLang="en-US" sz="3600" b="1" dirty="0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992560" y="3501008"/>
            <a:ext cx="7920880" cy="7920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lnSpc>
                <a:spcPct val="66000"/>
              </a:lnSpc>
              <a:spcBef>
                <a:spcPct val="20000"/>
              </a:spcBef>
              <a:defRPr/>
            </a:pPr>
            <a:r>
              <a:rPr lang="en-US" altLang="ko-KR" sz="3600" b="1" dirty="0" smtClean="0"/>
              <a:t>Well Living Android</a:t>
            </a:r>
            <a:endParaRPr lang="ko-KR" altLang="en-US" sz="3600" b="1" dirty="0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992560" y="3068960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for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992560" y="5085184"/>
            <a:ext cx="792088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lnSpc>
                <a:spcPct val="66000"/>
              </a:lnSpc>
              <a:spcBef>
                <a:spcPct val="20000"/>
              </a:spcBef>
              <a:defRPr/>
            </a:pP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released on </a:t>
            </a:r>
            <a:r>
              <a:rPr lang="en-US" altLang="ko-KR" dirty="0" smtClean="0"/>
              <a:t>18</a:t>
            </a:r>
            <a:r>
              <a:rPr lang="en-US" altLang="ko-KR" baseline="30000" dirty="0" smtClean="0"/>
              <a:t>th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kumimoji="0" lang="en-US" altLang="ko-KR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May</a:t>
            </a:r>
            <a:r>
              <a:rPr lang="en-US" altLang="ko-KR" dirty="0" smtClean="0"/>
              <a:t>, 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2018</a:t>
            </a:r>
          </a:p>
          <a:p>
            <a:pPr marL="0" marR="0" lvl="0" indent="0" algn="ctr" defTabSz="914400" rtl="0" eaLnBrk="1" fontAlgn="auto" latinLnBrk="1" hangingPunct="1">
              <a:lnSpc>
                <a:spcPct val="66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Version </a:t>
            </a:r>
            <a:r>
              <a:rPr lang="nb-NO" altLang="ko-KR" noProof="0" dirty="0" smtClean="0"/>
              <a:t>1</a:t>
            </a:r>
            <a:r>
              <a:rPr lang="nb-NO" altLang="ko-KR" dirty="0" smtClean="0"/>
              <a:t>.022</a:t>
            </a:r>
            <a:endParaRPr kumimoji="0" lang="en-US" altLang="ko-KR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992560" y="191683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800" b="1" dirty="0" smtClean="0"/>
              <a:t>presents</a:t>
            </a:r>
            <a:endParaRPr lang="ko-KR" altLang="en-US" sz="1800" b="1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990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768000"/>
            <a:ext cx="990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992560" y="4509120"/>
            <a:ext cx="7920880" cy="7920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lnSpc>
                <a:spcPct val="66000"/>
              </a:lnSpc>
              <a:spcBef>
                <a:spcPct val="20000"/>
              </a:spcBef>
              <a:defRPr/>
            </a:pPr>
            <a:r>
              <a:rPr lang="en-US" altLang="ko-KR" sz="3600" b="1" dirty="0" err="1" smtClean="0"/>
              <a:t>Finnq</a:t>
            </a:r>
            <a:endParaRPr lang="ko-KR" altLang="en-US" sz="3600" b="1" dirty="0"/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992560" y="4149080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sz="1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of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7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04175"/>
              </p:ext>
            </p:extLst>
          </p:nvPr>
        </p:nvGraphicFramePr>
        <p:xfrm>
          <a:off x="416496" y="1628800"/>
          <a:ext cx="9239527" cy="246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864096"/>
                <a:gridCol w="3096344"/>
                <a:gridCol w="2448272"/>
                <a:gridCol w="2182743"/>
              </a:tblGrid>
              <a:tr h="255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Version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Added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Modified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Deleted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2018.04.11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 smtClean="0"/>
                        <a:t>intro_(01~04).mp4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 smtClean="0"/>
                        <a:t>bg_splash</a:t>
                      </a:r>
                      <a:endParaRPr lang="en-US" altLang="ko-KR" sz="800" b="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v0.61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2018.04.20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img_general_profile_01.png</a:t>
                      </a:r>
                      <a:endParaRPr lang="ko-KR" altLang="en-US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img_general_profile_02.png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2018.05.04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img_general_logo.png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intro_(01~04).gif</a:t>
                      </a:r>
                    </a:p>
                    <a:p>
                      <a:r>
                        <a:rPr lang="en-US" altLang="ko-KR" sz="800" dirty="0" smtClean="0"/>
                        <a:t>bg_general_popup_01.9.png</a:t>
                      </a:r>
                    </a:p>
                    <a:p>
                      <a:r>
                        <a:rPr lang="en-US" altLang="ko-KR" sz="800" dirty="0" smtClean="0"/>
                        <a:t>bg_general_popup_02.9.png</a:t>
                      </a:r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 smtClean="0"/>
                        <a:t>intro_(01~04).mp4</a:t>
                      </a:r>
                      <a:endParaRPr lang="en-US" altLang="ko-KR" sz="8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v1.021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bg_general_popup_btn_1.9.png</a:t>
                      </a:r>
                    </a:p>
                    <a:p>
                      <a:r>
                        <a:rPr lang="en-US" altLang="ko-KR" sz="800" dirty="0" smtClean="0"/>
                        <a:t>bg_general_popup_btn_2_l.9.png</a:t>
                      </a:r>
                    </a:p>
                    <a:p>
                      <a:r>
                        <a:rPr lang="en-US" altLang="ko-KR" sz="800" dirty="0" smtClean="0"/>
                        <a:t>bg_general_popup_btn_2_r.9.png</a:t>
                      </a:r>
                    </a:p>
                    <a:p>
                      <a:r>
                        <a:rPr lang="en-US" altLang="ko-KR" sz="800" dirty="0" smtClean="0"/>
                        <a:t>bg_general_popup_top.9.png</a:t>
                      </a:r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bg_general_popup_01.9.png</a:t>
                      </a:r>
                    </a:p>
                    <a:p>
                      <a:r>
                        <a:rPr lang="en-US" altLang="ko-KR" sz="800" dirty="0" smtClean="0"/>
                        <a:t>bg_general_popup_02.9.png</a:t>
                      </a:r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u="sng" dirty="0"/>
              <a:t>Resource</a:t>
            </a:r>
            <a:endParaRPr lang="ko-KR" alt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32561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u="sng" dirty="0" smtClean="0"/>
              <a:t>Table of Contents</a:t>
            </a:r>
            <a:endParaRPr lang="ko-KR" altLang="en-US" sz="3600" b="1" u="sng" dirty="0"/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1319667" y="2510894"/>
            <a:ext cx="3168352" cy="19205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800" b="1" dirty="0" smtClean="0"/>
              <a:t>00. General Rule</a:t>
            </a:r>
          </a:p>
          <a:p>
            <a:pPr lvl="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800" b="1" dirty="0" smtClean="0"/>
              <a:t>01. </a:t>
            </a:r>
            <a:r>
              <a:rPr lang="ko-KR" altLang="en-US" sz="1800" b="1" dirty="0" err="1" smtClean="0"/>
              <a:t>앱실행</a:t>
            </a:r>
            <a:endParaRPr lang="en-US" altLang="ko-KR" sz="1800" b="1" dirty="0" smtClean="0"/>
          </a:p>
          <a:p>
            <a:pPr lvl="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800" b="1" dirty="0" smtClean="0"/>
              <a:t>04. </a:t>
            </a:r>
            <a:r>
              <a:rPr lang="ko-KR" altLang="en-US" sz="1800" b="1" dirty="0" smtClean="0"/>
              <a:t>모임</a:t>
            </a:r>
            <a:endParaRPr lang="en-US" altLang="ko-KR" sz="1800" b="1" dirty="0" smtClean="0"/>
          </a:p>
          <a:p>
            <a:pPr lvl="0"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800" b="1" dirty="0" smtClean="0"/>
              <a:t>05. </a:t>
            </a:r>
            <a:r>
              <a:rPr lang="ko-KR" altLang="en-US" sz="1800" b="1" dirty="0" err="1" smtClean="0"/>
              <a:t>인생톡톡</a:t>
            </a:r>
            <a:endParaRPr lang="en-US" altLang="ko-KR" sz="1800" b="1" dirty="0" smtClean="0"/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5632473" y="2510894"/>
            <a:ext cx="3528117" cy="97872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800" b="1" dirty="0" smtClean="0"/>
              <a:t>06. </a:t>
            </a:r>
            <a:r>
              <a:rPr lang="ko-KR" altLang="en-US" sz="1800" b="1" dirty="0" smtClean="0"/>
              <a:t>사진첩</a:t>
            </a:r>
            <a:endParaRPr lang="en-US" altLang="ko-KR" sz="1800" b="1" dirty="0" smtClean="0"/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1800" b="1" dirty="0" smtClean="0"/>
              <a:t>07. </a:t>
            </a:r>
            <a:r>
              <a:rPr lang="ko-KR" altLang="en-US" sz="1800" b="1" dirty="0" err="1" smtClean="0"/>
              <a:t>더보기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1999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dirty="0" smtClean="0"/>
              <a:t>00. General Rule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0903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Text Button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56552" y="1858289"/>
            <a:ext cx="4792897" cy="3141422"/>
            <a:chOff x="1271481" y="2239470"/>
            <a:chExt cx="4792897" cy="3141422"/>
          </a:xfrm>
        </p:grpSpPr>
        <p:sp>
          <p:nvSpPr>
            <p:cNvPr id="4" name="부제목 2"/>
            <p:cNvSpPr txBox="1">
              <a:spLocks/>
            </p:cNvSpPr>
            <p:nvPr/>
          </p:nvSpPr>
          <p:spPr>
            <a:xfrm>
              <a:off x="1271481" y="2239470"/>
              <a:ext cx="687684" cy="22822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>
                <a:buNone/>
                <a:defRPr sz="2400" b="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l">
                <a:spcBef>
                  <a:spcPct val="20000"/>
                </a:spcBef>
                <a:defRPr/>
              </a:pPr>
              <a:r>
                <a:rPr lang="en-US" altLang="ko-KR" sz="1200" b="1" i="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Type 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87505" y="2685733"/>
              <a:ext cx="18201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E7E4D"/>
                  </a:solidFill>
                </a:rPr>
                <a:t>Text Button Normal</a:t>
              </a:r>
              <a:endParaRPr lang="ko-KR" altLang="en-US" sz="1600" dirty="0">
                <a:solidFill>
                  <a:srgbClr val="EE7E4D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87505" y="3032297"/>
              <a:ext cx="18352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E8683D"/>
                  </a:solidFill>
                </a:rPr>
                <a:t>Text Button Pressed</a:t>
              </a:r>
              <a:endParaRPr lang="ko-KR" altLang="en-US" sz="1600" dirty="0">
                <a:solidFill>
                  <a:srgbClr val="E8683D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7505" y="3378861"/>
              <a:ext cx="196476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>
                  <a:solidFill>
                    <a:srgbClr val="E8683D"/>
                  </a:solidFill>
                </a:rPr>
                <a:t>Text Button </a:t>
              </a:r>
              <a:r>
                <a:rPr lang="en-US" altLang="ko-KR" sz="1600" dirty="0" smtClean="0">
                  <a:solidFill>
                    <a:srgbClr val="E8683D"/>
                  </a:solidFill>
                </a:rPr>
                <a:t>Focused </a:t>
              </a:r>
              <a:endParaRPr lang="en-US" altLang="ko-KR" sz="1600" dirty="0">
                <a:solidFill>
                  <a:srgbClr val="E8683D"/>
                </a:solidFill>
              </a:endParaRPr>
            </a:p>
            <a:p>
              <a:endParaRPr lang="ko-KR" altLang="en-US" sz="1600" dirty="0">
                <a:solidFill>
                  <a:srgbClr val="E8683D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87505" y="3725425"/>
              <a:ext cx="1807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CCCCCC"/>
                  </a:solidFill>
                </a:rPr>
                <a:t>Text Button Disable</a:t>
              </a:r>
              <a:endParaRPr lang="ko-KR" altLang="en-US" sz="1600" dirty="0">
                <a:solidFill>
                  <a:srgbClr val="CCCCCC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344990" y="4168340"/>
              <a:ext cx="2257168" cy="12125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/>
                <a:t>N </a:t>
              </a:r>
              <a:r>
                <a:rPr lang="en-US" altLang="ko-KR" sz="800" dirty="0"/>
                <a:t>: #</a:t>
              </a:r>
              <a:r>
                <a:rPr lang="en-US" altLang="ko-KR" sz="800" dirty="0" smtClean="0"/>
                <a:t>ee7e4d</a:t>
              </a:r>
            </a:p>
            <a:p>
              <a:r>
                <a:rPr lang="en-US" altLang="ko-KR" sz="800" dirty="0" smtClean="0"/>
                <a:t>P </a:t>
              </a:r>
              <a:r>
                <a:rPr lang="en-US" altLang="ko-KR" sz="800" dirty="0"/>
                <a:t>: #</a:t>
              </a:r>
              <a:r>
                <a:rPr lang="en-US" altLang="ko-KR" sz="800" dirty="0" smtClean="0"/>
                <a:t>e8683d</a:t>
              </a:r>
            </a:p>
            <a:p>
              <a:r>
                <a:rPr lang="en-US" altLang="ko-KR" sz="800" dirty="0" smtClean="0"/>
                <a:t>F </a:t>
              </a:r>
              <a:r>
                <a:rPr lang="en-US" altLang="ko-KR" sz="800" dirty="0"/>
                <a:t>: #</a:t>
              </a:r>
              <a:r>
                <a:rPr lang="en-US" altLang="ko-KR" sz="800" dirty="0" smtClean="0"/>
                <a:t>e8683d</a:t>
              </a:r>
            </a:p>
            <a:p>
              <a:r>
                <a:rPr lang="en-US" altLang="ko-KR" sz="800" dirty="0" smtClean="0"/>
                <a:t>D </a:t>
              </a:r>
              <a:r>
                <a:rPr lang="en-US" altLang="ko-KR" sz="800" dirty="0"/>
                <a:t>: </a:t>
              </a:r>
              <a:r>
                <a:rPr lang="en-US" altLang="ko-KR" sz="800" dirty="0" smtClean="0"/>
                <a:t>#</a:t>
              </a:r>
              <a:r>
                <a:rPr lang="en-US" altLang="ko-KR" sz="800" dirty="0" err="1" smtClean="0"/>
                <a:t>cccccc</a:t>
              </a:r>
              <a:endParaRPr lang="en-US" altLang="ko-KR" sz="800" dirty="0" smtClean="0"/>
            </a:p>
            <a:p>
              <a:endParaRPr lang="en-US" altLang="ko-KR" sz="800" dirty="0"/>
            </a:p>
            <a:p>
              <a:r>
                <a:rPr lang="ko-KR" altLang="en-US" sz="800" dirty="0"/>
                <a:t>텍스트 버튼이 작동하는데 불편함이 없도록 텍스트 좌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우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상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하로 </a:t>
              </a:r>
              <a:r>
                <a:rPr lang="en-US" altLang="ko-KR" sz="800" dirty="0"/>
                <a:t>6</a:t>
              </a:r>
              <a:r>
                <a:rPr lang="ko-KR" altLang="en-US" sz="800" dirty="0"/>
                <a:t> 이상 </a:t>
              </a:r>
              <a:r>
                <a:rPr lang="ko-KR" altLang="en-US" sz="800" dirty="0" err="1"/>
                <a:t>마진값을</a:t>
              </a:r>
              <a:r>
                <a:rPr lang="ko-KR" altLang="en-US" sz="800" dirty="0"/>
                <a:t> 준다 </a:t>
              </a:r>
              <a:endParaRPr lang="en-US" altLang="ko-KR" sz="8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55962" y="2558438"/>
              <a:ext cx="2219775" cy="156938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부제목 2"/>
            <p:cNvSpPr txBox="1">
              <a:spLocks/>
            </p:cNvSpPr>
            <p:nvPr/>
          </p:nvSpPr>
          <p:spPr>
            <a:xfrm>
              <a:off x="3733701" y="2239470"/>
              <a:ext cx="687684" cy="22822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>
                <a:buNone/>
                <a:defRPr sz="2400" b="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lvl="0" algn="l">
                <a:spcBef>
                  <a:spcPct val="20000"/>
                </a:spcBef>
                <a:defRPr/>
              </a:pPr>
              <a:r>
                <a:rPr lang="en-US" altLang="ko-KR" sz="1200" b="1" i="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Type 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49725" y="2685733"/>
              <a:ext cx="182011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333333"/>
                  </a:solidFill>
                </a:rPr>
                <a:t>Text Button Normal</a:t>
              </a:r>
              <a:endParaRPr lang="ko-KR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49725" y="3032297"/>
              <a:ext cx="18352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E8683D"/>
                  </a:solidFill>
                </a:defRPr>
              </a:lvl1pPr>
            </a:lstStyle>
            <a:p>
              <a:r>
                <a:rPr lang="en-US" altLang="ko-KR" dirty="0"/>
                <a:t>Text Button Pressed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49725" y="3378861"/>
              <a:ext cx="196476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600">
                  <a:solidFill>
                    <a:srgbClr val="E8683D"/>
                  </a:solidFill>
                </a:defRPr>
              </a:lvl1pPr>
            </a:lstStyle>
            <a:p>
              <a:r>
                <a:rPr lang="en-US" altLang="ko-KR" dirty="0"/>
                <a:t>Text Button Focused </a:t>
              </a:r>
            </a:p>
            <a:p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49725" y="3725425"/>
              <a:ext cx="180767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CCCCCC"/>
                  </a:solidFill>
                </a:rPr>
                <a:t>Text Button Disable</a:t>
              </a:r>
              <a:endParaRPr lang="ko-KR" altLang="en-US" sz="1600" dirty="0">
                <a:solidFill>
                  <a:srgbClr val="CCCCCC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07210" y="4168340"/>
              <a:ext cx="2257168" cy="121255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/>
                <a:t>N </a:t>
              </a:r>
              <a:r>
                <a:rPr lang="en-US" altLang="ko-KR" sz="800" dirty="0"/>
                <a:t>: </a:t>
              </a:r>
              <a:r>
                <a:rPr lang="en-US" altLang="ko-KR" sz="800" dirty="0" smtClean="0"/>
                <a:t>#333333</a:t>
              </a:r>
            </a:p>
            <a:p>
              <a:r>
                <a:rPr lang="en-US" altLang="ko-KR" sz="800" dirty="0" smtClean="0"/>
                <a:t>P </a:t>
              </a:r>
              <a:r>
                <a:rPr lang="en-US" altLang="ko-KR" sz="800" dirty="0"/>
                <a:t>: </a:t>
              </a:r>
              <a:r>
                <a:rPr lang="en-US" altLang="ko-KR" sz="800" dirty="0" smtClean="0"/>
                <a:t>#e8683d</a:t>
              </a:r>
            </a:p>
            <a:p>
              <a:r>
                <a:rPr lang="en-US" altLang="ko-KR" sz="800" dirty="0" smtClean="0"/>
                <a:t>F </a:t>
              </a:r>
              <a:r>
                <a:rPr lang="en-US" altLang="ko-KR" sz="800" dirty="0"/>
                <a:t>: </a:t>
              </a:r>
              <a:r>
                <a:rPr lang="en-US" altLang="ko-KR" sz="800" dirty="0" smtClean="0"/>
                <a:t>#e8683d</a:t>
              </a:r>
            </a:p>
            <a:p>
              <a:r>
                <a:rPr lang="en-US" altLang="ko-KR" sz="800" dirty="0" smtClean="0"/>
                <a:t>D </a:t>
              </a:r>
              <a:r>
                <a:rPr lang="en-US" altLang="ko-KR" sz="800" dirty="0"/>
                <a:t>: </a:t>
              </a:r>
              <a:r>
                <a:rPr lang="en-US" altLang="ko-KR" sz="800" dirty="0" smtClean="0"/>
                <a:t>#</a:t>
              </a:r>
              <a:r>
                <a:rPr lang="en-US" altLang="ko-KR" sz="800" dirty="0" err="1" smtClean="0"/>
                <a:t>cccccc</a:t>
              </a:r>
              <a:endParaRPr lang="en-US" altLang="ko-KR" sz="800" dirty="0" smtClean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818182" y="2558438"/>
              <a:ext cx="2219775" cy="156938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85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42" y="2165079"/>
            <a:ext cx="8334322" cy="14122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Rule &gt; Action bar 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07105" y="3171110"/>
            <a:ext cx="0" cy="67992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27242" y="3786312"/>
            <a:ext cx="1512168" cy="146393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 smtClean="0"/>
              <a:t>btn_general_close_n.png</a:t>
            </a:r>
          </a:p>
          <a:p>
            <a:r>
              <a:rPr lang="en-US" altLang="ko-KR" sz="800" dirty="0" smtClean="0"/>
              <a:t>btn_general_close_p.png</a:t>
            </a:r>
            <a:endParaRPr lang="en-US" altLang="ko-KR" sz="800" dirty="0"/>
          </a:p>
          <a:p>
            <a:r>
              <a:rPr lang="en-US" altLang="ko-KR" sz="800" dirty="0" smtClean="0"/>
              <a:t>btn_general_close_f.png</a:t>
            </a:r>
            <a:endParaRPr lang="en-US" altLang="ko-KR" sz="800" dirty="0"/>
          </a:p>
          <a:p>
            <a:r>
              <a:rPr lang="en-US" altLang="ko-KR" sz="800" dirty="0" smtClean="0"/>
              <a:t>btn_general_close_n.png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btn_general_back_n.png</a:t>
            </a:r>
          </a:p>
          <a:p>
            <a:r>
              <a:rPr lang="en-US" altLang="ko-KR" sz="800" dirty="0"/>
              <a:t>btn_general_back_p.png</a:t>
            </a:r>
          </a:p>
          <a:p>
            <a:r>
              <a:rPr lang="en-US" altLang="ko-KR" sz="800" dirty="0" smtClean="0"/>
              <a:t>btn_general_back_f.png</a:t>
            </a:r>
          </a:p>
          <a:p>
            <a:r>
              <a:rPr lang="en-US" altLang="ko-KR" sz="800" dirty="0"/>
              <a:t>btn_general_back_d.png</a:t>
            </a: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8579479" y="2798124"/>
            <a:ext cx="0" cy="938606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754795" y="3704324"/>
            <a:ext cx="1406769" cy="99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Text width * text height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16 Bold</a:t>
            </a:r>
            <a:endParaRPr lang="en-US" altLang="ko-KR" sz="800" dirty="0"/>
          </a:p>
          <a:p>
            <a:r>
              <a:rPr lang="en-US" altLang="ko-KR" sz="800" dirty="0" smtClean="0"/>
              <a:t>Middle right</a:t>
            </a:r>
          </a:p>
          <a:p>
            <a:r>
              <a:rPr lang="en-US" altLang="ko-KR" sz="800" b="1" dirty="0" smtClean="0">
                <a:latin typeface="Arial" pitchFamily="34" charset="0"/>
                <a:cs typeface="Arial" pitchFamily="34" charset="0"/>
              </a:rPr>
              <a:t>00</a:t>
            </a:r>
            <a:r>
              <a:rPr lang="en-US" altLang="ko-KR" sz="800" b="1" dirty="0">
                <a:latin typeface="Arial" pitchFamily="34" charset="0"/>
                <a:cs typeface="Arial" pitchFamily="34" charset="0"/>
              </a:rPr>
              <a:t>. General rule &gt; Text </a:t>
            </a:r>
            <a:r>
              <a:rPr lang="en-US" altLang="ko-KR" sz="800" b="1" dirty="0" smtClean="0">
                <a:latin typeface="Arial" pitchFamily="34" charset="0"/>
                <a:cs typeface="Arial" pitchFamily="34" charset="0"/>
              </a:rPr>
              <a:t>Button &gt; type1</a:t>
            </a:r>
            <a:endParaRPr lang="en-US" altLang="ko-KR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Text button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454105" y="237520"/>
            <a:ext cx="1451895" cy="492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V0.4</a:t>
            </a:r>
          </a:p>
          <a:p>
            <a:r>
              <a:rPr lang="en-US" altLang="ko-KR" sz="800" b="1" dirty="0" smtClean="0"/>
              <a:t>Back </a:t>
            </a:r>
            <a:r>
              <a:rPr lang="ko-KR" altLang="en-US" sz="800" b="1" dirty="0" smtClean="0"/>
              <a:t>버튼 추가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91557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42" y="2165079"/>
            <a:ext cx="8374154" cy="141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Action bar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848725" y="3571555"/>
            <a:ext cx="541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848725" y="2155554"/>
            <a:ext cx="541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9247591" y="2757953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61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9379111" y="2165079"/>
            <a:ext cx="0" cy="1406796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168402" y="2798124"/>
            <a:ext cx="0" cy="938606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663736" y="3704324"/>
            <a:ext cx="1009332" cy="999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30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24 regular</a:t>
            </a:r>
            <a:endParaRPr lang="en-US" altLang="ko-KR" sz="800" dirty="0"/>
          </a:p>
          <a:p>
            <a:r>
              <a:rPr lang="en-US" altLang="ko-KR" sz="800" dirty="0" smtClean="0"/>
              <a:t>Middle left</a:t>
            </a:r>
            <a:endParaRPr lang="en-US" altLang="ko-KR" sz="800" b="1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sz="800" b="1" dirty="0" smtClean="0">
                <a:latin typeface="Arial" pitchFamily="34" charset="0"/>
                <a:cs typeface="Arial" pitchFamily="34" charset="0"/>
              </a:rPr>
              <a:t>#333333</a:t>
            </a:r>
            <a:endParaRPr lang="en-US" altLang="ko-KR" sz="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35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77" y="916950"/>
            <a:ext cx="5400000" cy="54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이미지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가이드 추가</a:t>
            </a:r>
            <a:endParaRPr lang="ko-KR" altLang="en-US" sz="800" b="1" dirty="0"/>
          </a:p>
        </p:txBody>
      </p:sp>
      <p:sp>
        <p:nvSpPr>
          <p:cNvPr id="17" name="직사각형 16"/>
          <p:cNvSpPr/>
          <p:nvPr/>
        </p:nvSpPr>
        <p:spPr>
          <a:xfrm>
            <a:off x="952500" y="3379430"/>
            <a:ext cx="1529199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100 * 100</a:t>
            </a:r>
          </a:p>
          <a:p>
            <a:r>
              <a:rPr lang="en-US" altLang="ko-KR" sz="800" dirty="0" smtClean="0"/>
              <a:t>img_general_dummy.png</a:t>
            </a:r>
          </a:p>
          <a:p>
            <a:endParaRPr lang="en-US" altLang="ko-KR" sz="800" dirty="0"/>
          </a:p>
          <a:p>
            <a:r>
              <a:rPr lang="ko-KR" altLang="en-US" sz="800" dirty="0" err="1" smtClean="0"/>
              <a:t>영역내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middle center </a:t>
            </a:r>
            <a:r>
              <a:rPr lang="ko-KR" altLang="en-US" sz="800" dirty="0" smtClean="0"/>
              <a:t>정렬</a:t>
            </a:r>
            <a:endParaRPr lang="en-US" altLang="ko-KR" sz="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2481699" y="3675272"/>
            <a:ext cx="2071254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439614" y="2697787"/>
            <a:ext cx="1838325" cy="1838325"/>
          </a:xfrm>
          <a:prstGeom prst="rect">
            <a:avLst/>
          </a:prstGeom>
          <a:solidFill>
            <a:srgbClr val="FF46C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952500" y="979844"/>
            <a:ext cx="1529199" cy="6298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fafafa</a:t>
            </a:r>
            <a:endParaRPr lang="en-US" altLang="ko-KR" sz="800" dirty="0" smtClean="0"/>
          </a:p>
          <a:p>
            <a:r>
              <a:rPr lang="en-US" altLang="ko-KR" sz="800" dirty="0" smtClean="0"/>
              <a:t>Inner line 1 #000000</a:t>
            </a:r>
          </a:p>
          <a:p>
            <a:r>
              <a:rPr lang="en-US" altLang="ko-KR" sz="800" dirty="0" smtClean="0"/>
              <a:t>Opacity 9%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481699" y="1275686"/>
            <a:ext cx="31865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10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000" y="67255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네트워크 오류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가이드 추가</a:t>
            </a:r>
            <a:endParaRPr lang="ko-KR" altLang="en-US" sz="8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225000" y="6752558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834539" y="4800600"/>
            <a:ext cx="0" cy="1951958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25000" y="4799933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789689" y="561825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3225000" y="2624288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834539" y="910455"/>
            <a:ext cx="0" cy="1699395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25000" y="909788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6789689" y="1649780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3771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9" y="984228"/>
            <a:ext cx="7200000" cy="5066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네트워크 오류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6200000" flipV="1">
            <a:off x="8828985" y="2200375"/>
            <a:ext cx="0" cy="141402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73480" y="5620363"/>
            <a:ext cx="3431845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49380" y="5031678"/>
            <a:ext cx="1056891" cy="1502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Text width * 22</a:t>
            </a:r>
          </a:p>
          <a:p>
            <a:r>
              <a:rPr lang="en-US" altLang="ko-KR" sz="800" dirty="0" smtClean="0"/>
              <a:t>16 bold</a:t>
            </a:r>
          </a:p>
          <a:p>
            <a:r>
              <a:rPr lang="en-US" altLang="ko-KR" sz="800" dirty="0" smtClean="0"/>
              <a:t>Middle center</a:t>
            </a:r>
          </a:p>
          <a:p>
            <a:r>
              <a:rPr lang="en-US" altLang="ko-KR" sz="800" dirty="0" smtClean="0"/>
              <a:t>Under line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N : </a:t>
            </a:r>
            <a:r>
              <a:rPr lang="en-US" altLang="ko-KR" sz="800" dirty="0" smtClean="0"/>
              <a:t>#888888</a:t>
            </a:r>
            <a:endParaRPr lang="en-US" altLang="ko-KR" sz="800" dirty="0"/>
          </a:p>
          <a:p>
            <a:r>
              <a:rPr lang="en-US" altLang="ko-KR" sz="800" dirty="0"/>
              <a:t>P : #e8683d</a:t>
            </a:r>
          </a:p>
          <a:p>
            <a:r>
              <a:rPr lang="en-US" altLang="ko-KR" sz="800" dirty="0"/>
              <a:t>F : #e8683d</a:t>
            </a:r>
          </a:p>
          <a:p>
            <a:r>
              <a:rPr lang="en-US" altLang="ko-KR" sz="800" dirty="0"/>
              <a:t>D : #</a:t>
            </a:r>
            <a:r>
              <a:rPr lang="en-US" altLang="ko-KR" sz="800" dirty="0" err="1"/>
              <a:t>cccccc</a:t>
            </a:r>
            <a:endParaRPr lang="en-US" altLang="ko-KR" sz="800" dirty="0"/>
          </a:p>
        </p:txBody>
      </p:sp>
      <p:sp>
        <p:nvSpPr>
          <p:cNvPr id="16" name="직사각형 15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가이드 추가</a:t>
            </a:r>
            <a:endParaRPr lang="ko-KR" altLang="en-US" sz="800" b="1" dirty="0"/>
          </a:p>
        </p:txBody>
      </p:sp>
      <p:sp>
        <p:nvSpPr>
          <p:cNvPr id="11" name="직사각형 10"/>
          <p:cNvSpPr/>
          <p:nvPr/>
        </p:nvSpPr>
        <p:spPr>
          <a:xfrm>
            <a:off x="8848034" y="2391602"/>
            <a:ext cx="960646" cy="10315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22(++22)</a:t>
            </a:r>
            <a:endParaRPr lang="en-US" altLang="ko-KR" sz="800" dirty="0"/>
          </a:p>
          <a:p>
            <a:r>
              <a:rPr lang="en-US" altLang="ko-KR" sz="800" dirty="0"/>
              <a:t>16 </a:t>
            </a:r>
            <a:r>
              <a:rPr lang="en-US" altLang="ko-KR" sz="800" dirty="0" smtClean="0"/>
              <a:t>regular</a:t>
            </a:r>
            <a:endParaRPr lang="en-US" altLang="ko-KR" sz="800" dirty="0"/>
          </a:p>
          <a:p>
            <a:r>
              <a:rPr lang="en-US" altLang="ko-KR" sz="800" dirty="0" smtClean="0"/>
              <a:t>Top center</a:t>
            </a:r>
          </a:p>
          <a:p>
            <a:r>
              <a:rPr lang="en-US" altLang="ko-KR" sz="800" dirty="0"/>
              <a:t>Line height 22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/>
          </a:p>
        </p:txBody>
      </p:sp>
      <p:sp>
        <p:nvSpPr>
          <p:cNvPr id="17" name="직사각형 16"/>
          <p:cNvSpPr/>
          <p:nvPr/>
        </p:nvSpPr>
        <p:spPr>
          <a:xfrm>
            <a:off x="2428875" y="1331554"/>
            <a:ext cx="1529199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68 * 68</a:t>
            </a:r>
          </a:p>
          <a:p>
            <a:r>
              <a:rPr lang="en-US" altLang="ko-KR" sz="800" dirty="0" smtClean="0"/>
              <a:t>img_general_network.png</a:t>
            </a:r>
            <a:endParaRPr lang="en-US" altLang="ko-KR" sz="800" dirty="0"/>
          </a:p>
        </p:txBody>
      </p:sp>
      <p:cxnSp>
        <p:nvCxnSpPr>
          <p:cNvPr id="18" name="직선 연결선 17"/>
          <p:cNvCxnSpPr/>
          <p:nvPr/>
        </p:nvCxnSpPr>
        <p:spPr>
          <a:xfrm rot="5400000" flipV="1">
            <a:off x="4253910" y="1331560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9051" y="3868618"/>
            <a:ext cx="1437332" cy="86871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Var-40 * 40</a:t>
            </a:r>
          </a:p>
          <a:p>
            <a:r>
              <a:rPr lang="en-US" altLang="ko-KR" sz="800" dirty="0" smtClean="0"/>
              <a:t>btn_general_white_n.9.png</a:t>
            </a:r>
          </a:p>
          <a:p>
            <a:r>
              <a:rPr lang="en-US" altLang="ko-KR" sz="800" dirty="0"/>
              <a:t>btn_general_white_p.9.png</a:t>
            </a:r>
            <a:endParaRPr lang="en-US" altLang="ko-KR" sz="800" dirty="0" smtClean="0"/>
          </a:p>
          <a:p>
            <a:r>
              <a:rPr lang="en-US" altLang="ko-KR" sz="800" dirty="0"/>
              <a:t>btn_general_white_f.9.png</a:t>
            </a:r>
            <a:endParaRPr lang="en-US" altLang="ko-KR" sz="800" dirty="0" smtClean="0"/>
          </a:p>
          <a:p>
            <a:r>
              <a:rPr lang="en-US" altLang="ko-KR" sz="800" dirty="0"/>
              <a:t>btn_general_white_d.9.png</a:t>
            </a:r>
          </a:p>
        </p:txBody>
      </p:sp>
      <p:cxnSp>
        <p:nvCxnSpPr>
          <p:cNvPr id="21" name="직선 연결선 20"/>
          <p:cNvCxnSpPr/>
          <p:nvPr/>
        </p:nvCxnSpPr>
        <p:spPr>
          <a:xfrm rot="5400000" flipV="1">
            <a:off x="1733168" y="4007521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5524500" y="4384401"/>
            <a:ext cx="4011495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848034" y="3868618"/>
            <a:ext cx="960646" cy="14540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</a:t>
            </a:r>
            <a:r>
              <a:rPr lang="en-US" altLang="ko-KR" sz="800" dirty="0"/>
              <a:t>40</a:t>
            </a:r>
          </a:p>
          <a:p>
            <a:r>
              <a:rPr lang="en-US" altLang="ko-KR" sz="800" dirty="0"/>
              <a:t>16 </a:t>
            </a:r>
            <a:r>
              <a:rPr lang="en-US" altLang="ko-KR" sz="800" dirty="0" smtClean="0"/>
              <a:t>bold</a:t>
            </a:r>
            <a:endParaRPr lang="en-US" altLang="ko-KR" sz="800" dirty="0"/>
          </a:p>
          <a:p>
            <a:r>
              <a:rPr lang="en-US" altLang="ko-KR" sz="800" dirty="0" smtClean="0"/>
              <a:t>Middle center</a:t>
            </a:r>
          </a:p>
          <a:p>
            <a:endParaRPr lang="en-US" altLang="ko-KR" sz="800" dirty="0" smtClean="0"/>
          </a:p>
          <a:p>
            <a:pPr lvl="0">
              <a:spcBef>
                <a:spcPct val="20000"/>
              </a:spcBef>
              <a:defRPr/>
            </a:pPr>
            <a:r>
              <a:rPr lang="en-US" altLang="ko-KR" sz="800" b="1" dirty="0">
                <a:latin typeface="Arial" pitchFamily="34" charset="0"/>
                <a:cs typeface="Arial" pitchFamily="34" charset="0"/>
              </a:rPr>
              <a:t>00. General rule &gt; Text Button &gt; type2</a:t>
            </a:r>
          </a:p>
        </p:txBody>
      </p:sp>
    </p:spTree>
    <p:extLst>
      <p:ext uri="{BB962C8B-B14F-4D97-AF65-F5344CB8AC3E}">
        <p14:creationId xmlns:p14="http://schemas.microsoft.com/office/powerpoint/2010/main" val="145150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67948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게시글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작성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152800" y="885279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152800" y="1446587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34539" y="988962"/>
            <a:ext cx="1946995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62884" y="2014568"/>
            <a:ext cx="566465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/>
              <a:t>전체 </a:t>
            </a:r>
            <a:r>
              <a:rPr lang="en-US" altLang="ko-KR" sz="800" dirty="0" smtClean="0"/>
              <a:t>BG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/>
          </a:p>
        </p:txBody>
      </p:sp>
      <p:cxnSp>
        <p:nvCxnSpPr>
          <p:cNvPr id="18" name="직선 연결선 17"/>
          <p:cNvCxnSpPr/>
          <p:nvPr/>
        </p:nvCxnSpPr>
        <p:spPr>
          <a:xfrm rot="5400000" flipV="1">
            <a:off x="3025185" y="2014574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34539" y="2630338"/>
            <a:ext cx="2222917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>
                <a:solidFill>
                  <a:prstClr val="white"/>
                </a:solidFill>
              </a:rPr>
              <a:t>신고하기 </a:t>
            </a:r>
            <a:r>
              <a:rPr lang="en-US" altLang="ko-KR" sz="800" b="1" dirty="0">
                <a:solidFill>
                  <a:prstClr val="white"/>
                </a:solidFill>
              </a:rPr>
              <a:t>&gt;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글쓰기 참조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152800" y="4029532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6834539" y="1468593"/>
            <a:ext cx="0" cy="2537799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47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170831" y="2215119"/>
            <a:ext cx="6056412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가이드의 모든 수치는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‘</a:t>
            </a:r>
            <a:r>
              <a:rPr kumimoji="0" lang="en-US" altLang="ko-KR" dirty="0" err="1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dp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’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단위로 기입 표기 생략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이외의 단위가 쓰인 경우에만 별도 표기  </a:t>
            </a: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marL="0" lvl="0" indent="0" eaLnBrk="1" hangingPunct="1"/>
            <a:r>
              <a:rPr kumimoji="0" lang="ko-KR" altLang="en-US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본 </a:t>
            </a:r>
            <a:r>
              <a:rPr kumimoji="0"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가이드는 </a:t>
            </a:r>
            <a:r>
              <a:rPr kumimoji="0"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360 * 640 </a:t>
            </a:r>
            <a:r>
              <a:rPr kumimoji="0"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단말 기준으로 </a:t>
            </a:r>
            <a:r>
              <a:rPr kumimoji="0" lang="ko-KR" altLang="en-US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작성되었음</a:t>
            </a:r>
            <a:endParaRPr kumimoji="0" lang="en-US" altLang="ko-KR" dirty="0" smtClean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lvl="0" indent="0" eaLnBrk="1" hangingPunct="1"/>
            <a:endParaRPr kumimoji="0" lang="en-US" altLang="ko-KR" sz="600" b="1" dirty="0" smtClean="0">
              <a:solidFill>
                <a:srgbClr val="595959"/>
              </a:solidFill>
              <a:latin typeface="굴림" charset="-127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고정 값을 가지지 않는 가변 값의 정의는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다음과 같이 한다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같은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값을 가지는 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영역은 다음과 같이 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같은 값을 가지면서 가변인 영역은 다음과 같이 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등 간격으로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숫자 만큼 늘어나는 영역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&lt;              &gt;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로 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  <a:endParaRPr kumimoji="0" lang="en-US" altLang="ko-KR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2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가이드의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표시되는 </a:t>
            </a:r>
            <a:r>
              <a:rPr kumimoji="0" lang="ko-KR" altLang="en-US" dirty="0" err="1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컨텐츠의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정렬기준점은 우측 내용을 기준으로 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endParaRPr kumimoji="0" lang="en-US" altLang="ko-KR" sz="600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Times New Roman" panose="02020603050405020304" pitchFamily="18" charset="0"/>
              </a:rPr>
              <a:t>가이드의 업데이트 내용을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Times New Roman" panose="02020603050405020304" pitchFamily="18" charset="0"/>
              </a:rPr>
              <a:t>Color box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Times New Roman" panose="02020603050405020304" pitchFamily="18" charset="0"/>
              </a:rPr>
              <a:t>로 우측상단에 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컴포넌트 명칭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_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사용된 부분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_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구분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_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상태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(</a:t>
            </a:r>
            <a:r>
              <a:rPr kumimoji="0" lang="en-US" altLang="ko-KR" dirty="0" smtClean="0">
                <a:latin typeface="+mn-ea"/>
                <a:ea typeface="+mn-ea"/>
                <a:cs typeface="Arial" charset="0"/>
              </a:rPr>
              <a:t>ex. </a:t>
            </a:r>
            <a:r>
              <a:rPr kumimoji="0" lang="en-US" altLang="ko-KR" b="1" dirty="0" smtClean="0">
                <a:latin typeface="+mn-ea"/>
                <a:ea typeface="+mn-ea"/>
                <a:cs typeface="Arial" charset="0"/>
              </a:rPr>
              <a:t>btn_main_menu_favorite_n.png)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버튼 누름 상태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N : Normal / P : Pressed / D : Dim / S : Selected / F : Focused </a:t>
            </a:r>
            <a:endParaRPr kumimoji="0" lang="en-US" altLang="ko-KR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altLang="ko-KR" sz="3600" b="1" u="sng" dirty="0" smtClean="0"/>
              <a:t>Definition</a:t>
            </a:r>
            <a:endParaRPr lang="ko-KR" altLang="en-US" sz="3600" b="1" u="sng" dirty="0"/>
          </a:p>
        </p:txBody>
      </p:sp>
      <p:sp>
        <p:nvSpPr>
          <p:cNvPr id="33" name="직사각형 85"/>
          <p:cNvSpPr>
            <a:spLocks noChangeArrowheads="1"/>
          </p:cNvSpPr>
          <p:nvPr/>
        </p:nvSpPr>
        <p:spPr bwMode="auto">
          <a:xfrm>
            <a:off x="3267728" y="5467267"/>
            <a:ext cx="1089393" cy="307777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v0.1</a:t>
            </a:r>
          </a:p>
          <a:p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7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Text Box 2"/>
          <p:cNvSpPr txBox="1">
            <a:spLocks noChangeArrowheads="1"/>
          </p:cNvSpPr>
          <p:nvPr/>
        </p:nvSpPr>
        <p:spPr bwMode="auto">
          <a:xfrm>
            <a:off x="1136576" y="2186634"/>
            <a:ext cx="2033433" cy="43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Numerical value</a:t>
            </a: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600" b="1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Notation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ko-KR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en-US" altLang="ko-KR" sz="600" b="1" dirty="0">
              <a:solidFill>
                <a:srgbClr val="595959"/>
              </a:solidFill>
              <a:latin typeface="굴림" charset="-127"/>
              <a:cs typeface="Arial" charset="0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Align</a:t>
            </a:r>
            <a:endParaRPr lang="en-US" altLang="ko-KR" sz="1800" b="1" dirty="0" smtClean="0">
              <a:solidFill>
                <a:srgbClr val="595959"/>
              </a:solidFill>
              <a:latin typeface="굴림" charset="-127"/>
              <a:cs typeface="Arial" charset="0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ko-KR" altLang="en-US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r>
              <a:rPr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File name</a:t>
            </a:r>
            <a:endParaRPr lang="en-US" altLang="ko-KR" sz="1800" b="1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50000"/>
              </a:spcBef>
            </a:pPr>
            <a:endParaRPr lang="en-US" altLang="ko-KR" b="1" dirty="0">
              <a:solidFill>
                <a:srgbClr val="595959"/>
              </a:solidFill>
              <a:latin typeface="굴림" charset="-127"/>
              <a:cs typeface="Arial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082159" y="2534433"/>
            <a:ext cx="178111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328720" y="3264367"/>
            <a:ext cx="931550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073166" y="4581128"/>
            <a:ext cx="1131142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869324" y="5301917"/>
            <a:ext cx="318973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514600" y="5964566"/>
            <a:ext cx="677917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613640" y="4533917"/>
            <a:ext cx="2565639" cy="654566"/>
            <a:chOff x="6697636" y="4275297"/>
            <a:chExt cx="2565639" cy="654566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7212548" y="4413419"/>
              <a:ext cx="1321869" cy="364203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700" dirty="0">
                  <a:latin typeface="굴림" charset="-127"/>
                </a:rPr>
                <a:t>Contents</a:t>
              </a:r>
            </a:p>
          </p:txBody>
        </p:sp>
        <p:grpSp>
          <p:nvGrpSpPr>
            <p:cNvPr id="11" name="그룹 107"/>
            <p:cNvGrpSpPr>
              <a:grpSpLocks/>
            </p:cNvGrpSpPr>
            <p:nvPr/>
          </p:nvGrpSpPr>
          <p:grpSpPr bwMode="auto">
            <a:xfrm>
              <a:off x="7163428" y="4367370"/>
              <a:ext cx="102033" cy="97458"/>
              <a:chOff x="7458740" y="1505398"/>
              <a:chExt cx="201613" cy="192088"/>
            </a:xfrm>
          </p:grpSpPr>
          <p:grpSp>
            <p:nvGrpSpPr>
              <p:cNvPr id="12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4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cxnSp>
          <p:nvCxnSpPr>
            <p:cNvPr id="55" name="직선 연결선 54"/>
            <p:cNvCxnSpPr>
              <a:stCxn id="7" idx="1"/>
              <a:endCxn id="7" idx="3"/>
            </p:cNvCxnSpPr>
            <p:nvPr/>
          </p:nvCxnSpPr>
          <p:spPr>
            <a:xfrm>
              <a:off x="7212548" y="4595521"/>
              <a:ext cx="132186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endCxn id="7" idx="2"/>
            </p:cNvCxnSpPr>
            <p:nvPr/>
          </p:nvCxnSpPr>
          <p:spPr>
            <a:xfrm flipH="1">
              <a:off x="7873483" y="4404800"/>
              <a:ext cx="5117" cy="3728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 Box 156"/>
            <p:cNvSpPr txBox="1">
              <a:spLocks noChangeArrowheads="1"/>
            </p:cNvSpPr>
            <p:nvPr/>
          </p:nvSpPr>
          <p:spPr bwMode="auto">
            <a:xfrm>
              <a:off x="6951136" y="4287243"/>
              <a:ext cx="373083" cy="76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Top Left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3" name="Text Box 156"/>
            <p:cNvSpPr txBox="1">
              <a:spLocks noChangeArrowheads="1"/>
            </p:cNvSpPr>
            <p:nvPr/>
          </p:nvSpPr>
          <p:spPr bwMode="auto">
            <a:xfrm>
              <a:off x="7615687" y="4289758"/>
              <a:ext cx="519491" cy="76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Top Center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4" name="Text Box 156"/>
            <p:cNvSpPr txBox="1">
              <a:spLocks noChangeArrowheads="1"/>
            </p:cNvSpPr>
            <p:nvPr/>
          </p:nvSpPr>
          <p:spPr bwMode="auto">
            <a:xfrm>
              <a:off x="6697636" y="4559496"/>
              <a:ext cx="546661" cy="7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Middle Left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5" name="Text Box 156"/>
            <p:cNvSpPr txBox="1">
              <a:spLocks noChangeArrowheads="1"/>
            </p:cNvSpPr>
            <p:nvPr/>
          </p:nvSpPr>
          <p:spPr bwMode="auto">
            <a:xfrm>
              <a:off x="6812249" y="4851700"/>
              <a:ext cx="546661" cy="7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Bottom Left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6" name="Text Box 156"/>
            <p:cNvSpPr txBox="1">
              <a:spLocks noChangeArrowheads="1"/>
            </p:cNvSpPr>
            <p:nvPr/>
          </p:nvSpPr>
          <p:spPr bwMode="auto">
            <a:xfrm>
              <a:off x="7600155" y="4502965"/>
              <a:ext cx="655103" cy="7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Middle Center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7" name="Text Box 156"/>
            <p:cNvSpPr txBox="1">
              <a:spLocks noChangeArrowheads="1"/>
            </p:cNvSpPr>
            <p:nvPr/>
          </p:nvSpPr>
          <p:spPr bwMode="auto">
            <a:xfrm>
              <a:off x="7585059" y="4849051"/>
              <a:ext cx="612085" cy="7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Bottom Center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8" name="Text Box 156"/>
            <p:cNvSpPr txBox="1">
              <a:spLocks noChangeArrowheads="1"/>
            </p:cNvSpPr>
            <p:nvPr/>
          </p:nvSpPr>
          <p:spPr bwMode="auto">
            <a:xfrm>
              <a:off x="8608172" y="4559497"/>
              <a:ext cx="655103" cy="7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Middle </a:t>
              </a:r>
              <a:r>
                <a:rPr lang="en-US" altLang="ko-KR" sz="700" dirty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Right</a:t>
              </a:r>
            </a:p>
          </p:txBody>
        </p:sp>
        <p:sp>
          <p:nvSpPr>
            <p:cNvPr id="109" name="Text Box 156"/>
            <p:cNvSpPr txBox="1">
              <a:spLocks noChangeArrowheads="1"/>
            </p:cNvSpPr>
            <p:nvPr/>
          </p:nvSpPr>
          <p:spPr bwMode="auto">
            <a:xfrm>
              <a:off x="8399179" y="4849051"/>
              <a:ext cx="612085" cy="7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Bottom </a:t>
              </a:r>
              <a:r>
                <a:rPr lang="en-US" altLang="ko-KR" sz="700" dirty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Right</a:t>
              </a:r>
            </a:p>
          </p:txBody>
        </p:sp>
        <p:sp>
          <p:nvSpPr>
            <p:cNvPr id="110" name="Text Box 156"/>
            <p:cNvSpPr txBox="1">
              <a:spLocks noChangeArrowheads="1"/>
            </p:cNvSpPr>
            <p:nvPr/>
          </p:nvSpPr>
          <p:spPr bwMode="auto">
            <a:xfrm>
              <a:off x="8407399" y="4275297"/>
              <a:ext cx="487953" cy="78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9pPr>
            </a:lstStyle>
            <a:p>
              <a:pPr eaLnBrk="1" hangingPunct="1">
                <a:lnSpc>
                  <a:spcPts val="600"/>
                </a:lnSpc>
                <a:spcBef>
                  <a:spcPct val="20000"/>
                </a:spcBef>
              </a:pPr>
              <a:r>
                <a:rPr lang="en-US" altLang="ko-KR" sz="700" dirty="0" smtClean="0">
                  <a:solidFill>
                    <a:srgbClr val="00B0F0"/>
                  </a:solidFill>
                  <a:ea typeface="Arial Unicode MS" pitchFamily="50" charset="-127"/>
                  <a:cs typeface="Arial Unicode MS" pitchFamily="50" charset="-127"/>
                </a:rPr>
                <a:t>Top Right</a:t>
              </a:r>
              <a:endParaRPr lang="en-US" altLang="ko-KR" sz="700" dirty="0">
                <a:solidFill>
                  <a:srgbClr val="00B0F0"/>
                </a:solidFill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19" name="그룹 107"/>
            <p:cNvGrpSpPr>
              <a:grpSpLocks/>
            </p:cNvGrpSpPr>
            <p:nvPr/>
          </p:nvGrpSpPr>
          <p:grpSpPr bwMode="auto">
            <a:xfrm>
              <a:off x="7827228" y="4367370"/>
              <a:ext cx="102033" cy="97458"/>
              <a:chOff x="7458740" y="1505398"/>
              <a:chExt cx="201613" cy="192088"/>
            </a:xfrm>
          </p:grpSpPr>
          <p:grpSp>
            <p:nvGrpSpPr>
              <p:cNvPr id="120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22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3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24" name="그룹 107"/>
            <p:cNvGrpSpPr>
              <a:grpSpLocks/>
            </p:cNvGrpSpPr>
            <p:nvPr/>
          </p:nvGrpSpPr>
          <p:grpSpPr bwMode="auto">
            <a:xfrm>
              <a:off x="8487276" y="4367370"/>
              <a:ext cx="102033" cy="97458"/>
              <a:chOff x="7458740" y="1505398"/>
              <a:chExt cx="201613" cy="192088"/>
            </a:xfrm>
          </p:grpSpPr>
          <p:grpSp>
            <p:nvGrpSpPr>
              <p:cNvPr id="125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27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8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6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29" name="그룹 107"/>
            <p:cNvGrpSpPr>
              <a:grpSpLocks/>
            </p:cNvGrpSpPr>
            <p:nvPr/>
          </p:nvGrpSpPr>
          <p:grpSpPr bwMode="auto">
            <a:xfrm>
              <a:off x="7163428" y="4549849"/>
              <a:ext cx="102033" cy="97458"/>
              <a:chOff x="7458740" y="1505398"/>
              <a:chExt cx="201613" cy="192088"/>
            </a:xfrm>
          </p:grpSpPr>
          <p:grpSp>
            <p:nvGrpSpPr>
              <p:cNvPr id="130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32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3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1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34" name="그룹 107"/>
            <p:cNvGrpSpPr>
              <a:grpSpLocks/>
            </p:cNvGrpSpPr>
            <p:nvPr/>
          </p:nvGrpSpPr>
          <p:grpSpPr bwMode="auto">
            <a:xfrm>
              <a:off x="7827228" y="4549849"/>
              <a:ext cx="102033" cy="97458"/>
              <a:chOff x="7458740" y="1505398"/>
              <a:chExt cx="201613" cy="192088"/>
            </a:xfrm>
          </p:grpSpPr>
          <p:grpSp>
            <p:nvGrpSpPr>
              <p:cNvPr id="135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37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8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6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39" name="그룹 107"/>
            <p:cNvGrpSpPr>
              <a:grpSpLocks/>
            </p:cNvGrpSpPr>
            <p:nvPr/>
          </p:nvGrpSpPr>
          <p:grpSpPr bwMode="auto">
            <a:xfrm>
              <a:off x="8487276" y="4549849"/>
              <a:ext cx="102033" cy="97458"/>
              <a:chOff x="7458740" y="1505398"/>
              <a:chExt cx="201613" cy="192088"/>
            </a:xfrm>
          </p:grpSpPr>
          <p:grpSp>
            <p:nvGrpSpPr>
              <p:cNvPr id="140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42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1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44" name="그룹 107"/>
            <p:cNvGrpSpPr>
              <a:grpSpLocks/>
            </p:cNvGrpSpPr>
            <p:nvPr/>
          </p:nvGrpSpPr>
          <p:grpSpPr bwMode="auto">
            <a:xfrm>
              <a:off x="7163428" y="4728893"/>
              <a:ext cx="102033" cy="97458"/>
              <a:chOff x="7458740" y="1505398"/>
              <a:chExt cx="201613" cy="192088"/>
            </a:xfrm>
          </p:grpSpPr>
          <p:grpSp>
            <p:nvGrpSpPr>
              <p:cNvPr id="145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47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8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46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49" name="그룹 107"/>
            <p:cNvGrpSpPr>
              <a:grpSpLocks/>
            </p:cNvGrpSpPr>
            <p:nvPr/>
          </p:nvGrpSpPr>
          <p:grpSpPr bwMode="auto">
            <a:xfrm>
              <a:off x="7827228" y="4728893"/>
              <a:ext cx="102033" cy="97458"/>
              <a:chOff x="7458740" y="1505398"/>
              <a:chExt cx="201613" cy="192088"/>
            </a:xfrm>
          </p:grpSpPr>
          <p:grpSp>
            <p:nvGrpSpPr>
              <p:cNvPr id="150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52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3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1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  <p:grpSp>
          <p:nvGrpSpPr>
            <p:cNvPr id="154" name="그룹 107"/>
            <p:cNvGrpSpPr>
              <a:grpSpLocks/>
            </p:cNvGrpSpPr>
            <p:nvPr/>
          </p:nvGrpSpPr>
          <p:grpSpPr bwMode="auto">
            <a:xfrm>
              <a:off x="8487276" y="4728893"/>
              <a:ext cx="102033" cy="97458"/>
              <a:chOff x="7458740" y="1505398"/>
              <a:chExt cx="201613" cy="192088"/>
            </a:xfrm>
          </p:grpSpPr>
          <p:grpSp>
            <p:nvGrpSpPr>
              <p:cNvPr id="155" name="Group 22"/>
              <p:cNvGrpSpPr>
                <a:grpSpLocks/>
              </p:cNvGrpSpPr>
              <p:nvPr/>
            </p:nvGrpSpPr>
            <p:grpSpPr bwMode="auto">
              <a:xfrm>
                <a:off x="7458740" y="1505398"/>
                <a:ext cx="201613" cy="192088"/>
                <a:chOff x="5206" y="2534"/>
                <a:chExt cx="127" cy="121"/>
              </a:xfrm>
            </p:grpSpPr>
            <p:sp>
              <p:nvSpPr>
                <p:cNvPr id="157" name="Line 20"/>
                <p:cNvSpPr>
                  <a:spLocks noChangeShapeType="1"/>
                </p:cNvSpPr>
                <p:nvPr/>
              </p:nvSpPr>
              <p:spPr bwMode="auto">
                <a:xfrm>
                  <a:off x="5206" y="2591"/>
                  <a:ext cx="127" cy="0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" name="Line 21"/>
                <p:cNvSpPr>
                  <a:spLocks noChangeShapeType="1"/>
                </p:cNvSpPr>
                <p:nvPr/>
              </p:nvSpPr>
              <p:spPr bwMode="auto">
                <a:xfrm>
                  <a:off x="5266" y="2534"/>
                  <a:ext cx="0" cy="121"/>
                </a:xfrm>
                <a:prstGeom prst="line">
                  <a:avLst/>
                </a:prstGeom>
                <a:noFill/>
                <a:ln w="9525">
                  <a:solidFill>
                    <a:srgbClr val="00B0F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56" name="Oval 16"/>
              <p:cNvSpPr>
                <a:spLocks noChangeArrowheads="1"/>
              </p:cNvSpPr>
              <p:nvPr/>
            </p:nvSpPr>
            <p:spPr bwMode="auto">
              <a:xfrm>
                <a:off x="7531127" y="1573451"/>
                <a:ext cx="46800" cy="46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900">
                  <a:solidFill>
                    <a:srgbClr val="FF0000"/>
                  </a:solidFill>
                  <a:latin typeface="돋움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119189" y="3135793"/>
            <a:ext cx="1471608" cy="207535"/>
            <a:chOff x="6154357" y="3118209"/>
            <a:chExt cx="1471608" cy="207535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6154357" y="3169787"/>
              <a:ext cx="0" cy="15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7625965" y="3169787"/>
              <a:ext cx="0" cy="15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6179333" y="3273159"/>
              <a:ext cx="1420822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 Box 17"/>
            <p:cNvSpPr txBox="1">
              <a:spLocks noChangeArrowheads="1"/>
            </p:cNvSpPr>
            <p:nvPr/>
          </p:nvSpPr>
          <p:spPr bwMode="auto">
            <a:xfrm>
              <a:off x="6717664" y="3118209"/>
              <a:ext cx="259868" cy="154950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600" b="1" i="1">
                  <a:solidFill>
                    <a:schemeClr val="lt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i="0" dirty="0" smtClean="0">
                  <a:solidFill>
                    <a:schemeClr val="tx1"/>
                  </a:solidFill>
                  <a:latin typeface="+mn-lt"/>
                </a:rPr>
                <a:t>var.</a:t>
              </a:r>
              <a:endParaRPr lang="en-US" altLang="ko-KR" sz="800" i="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79" name="Text Box 17"/>
          <p:cNvSpPr txBox="1">
            <a:spLocks noChangeArrowheads="1"/>
          </p:cNvSpPr>
          <p:nvPr/>
        </p:nvSpPr>
        <p:spPr bwMode="auto">
          <a:xfrm>
            <a:off x="5075491" y="4167229"/>
            <a:ext cx="516547" cy="122787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>
              <a:defRPr sz="800" b="1" i="1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600" i="0" dirty="0" smtClean="0">
                <a:solidFill>
                  <a:schemeClr val="tx1"/>
                </a:solidFill>
              </a:rPr>
              <a:t>숫자 </a:t>
            </a:r>
            <a:r>
              <a:rPr lang="en-US" altLang="ko-KR" sz="600" i="0" dirty="0" smtClean="0">
                <a:solidFill>
                  <a:schemeClr val="tx1"/>
                </a:solidFill>
              </a:rPr>
              <a:t>(++</a:t>
            </a:r>
            <a:r>
              <a:rPr lang="ko-KR" altLang="en-US" sz="600" i="0" dirty="0" smtClean="0">
                <a:solidFill>
                  <a:schemeClr val="tx1"/>
                </a:solidFill>
              </a:rPr>
              <a:t>숫자</a:t>
            </a:r>
            <a:r>
              <a:rPr lang="en-US" altLang="ko-KR" sz="600" i="0" dirty="0" smtClean="0">
                <a:solidFill>
                  <a:schemeClr val="tx1"/>
                </a:solidFill>
              </a:rPr>
              <a:t>)</a:t>
            </a:r>
            <a:endParaRPr lang="en-US" altLang="ko-KR" sz="600" i="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03219" y="3492590"/>
            <a:ext cx="1088584" cy="233401"/>
            <a:chOff x="5431169" y="3433968"/>
            <a:chExt cx="1134232" cy="24318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1169" y="3449359"/>
              <a:ext cx="1134232" cy="227796"/>
            </a:xfrm>
            <a:prstGeom prst="rect">
              <a:avLst/>
            </a:prstGeom>
          </p:spPr>
        </p:pic>
        <p:sp>
          <p:nvSpPr>
            <p:cNvPr id="82" name="Text Box 17"/>
            <p:cNvSpPr txBox="1">
              <a:spLocks noChangeArrowheads="1"/>
            </p:cNvSpPr>
            <p:nvPr/>
          </p:nvSpPr>
          <p:spPr bwMode="auto">
            <a:xfrm>
              <a:off x="5539398" y="3433968"/>
              <a:ext cx="259868" cy="154951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600" b="1" i="1">
                  <a:solidFill>
                    <a:schemeClr val="lt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i="0" dirty="0" smtClean="0">
                  <a:solidFill>
                    <a:schemeClr val="tx1"/>
                  </a:solidFill>
                  <a:latin typeface="+mn-lt"/>
                </a:rPr>
                <a:t>a</a:t>
              </a:r>
              <a:endParaRPr lang="en-US" altLang="ko-KR" sz="800" i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Text Box 17"/>
            <p:cNvSpPr txBox="1">
              <a:spLocks noChangeArrowheads="1"/>
            </p:cNvSpPr>
            <p:nvPr/>
          </p:nvSpPr>
          <p:spPr bwMode="auto">
            <a:xfrm>
              <a:off x="6199134" y="3433968"/>
              <a:ext cx="259868" cy="154951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600" b="1" i="1">
                  <a:solidFill>
                    <a:schemeClr val="lt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i="0" dirty="0" smtClean="0">
                  <a:solidFill>
                    <a:schemeClr val="tx1"/>
                  </a:solidFill>
                  <a:latin typeface="+mn-lt"/>
                </a:rPr>
                <a:t>a</a:t>
              </a:r>
              <a:endParaRPr lang="en-US" altLang="ko-KR" sz="800" i="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750544" y="3815347"/>
            <a:ext cx="1235779" cy="233401"/>
            <a:chOff x="5431169" y="3433968"/>
            <a:chExt cx="1134232" cy="243187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1169" y="3449359"/>
              <a:ext cx="1134232" cy="227796"/>
            </a:xfrm>
            <a:prstGeom prst="rect">
              <a:avLst/>
            </a:prstGeom>
          </p:spPr>
        </p:pic>
        <p:sp>
          <p:nvSpPr>
            <p:cNvPr id="91" name="Text Box 17"/>
            <p:cNvSpPr txBox="1">
              <a:spLocks noChangeArrowheads="1"/>
            </p:cNvSpPr>
            <p:nvPr/>
          </p:nvSpPr>
          <p:spPr bwMode="auto">
            <a:xfrm>
              <a:off x="5539398" y="3433968"/>
              <a:ext cx="259868" cy="154951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600" b="1" i="1">
                  <a:solidFill>
                    <a:schemeClr val="lt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i="0" dirty="0" smtClean="0">
                  <a:solidFill>
                    <a:schemeClr val="tx1"/>
                  </a:solidFill>
                  <a:latin typeface="+mn-lt"/>
                </a:rPr>
                <a:t>var. a</a:t>
              </a:r>
              <a:endParaRPr lang="en-US" altLang="ko-KR" sz="800" i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Text Box 17"/>
            <p:cNvSpPr txBox="1">
              <a:spLocks noChangeArrowheads="1"/>
            </p:cNvSpPr>
            <p:nvPr/>
          </p:nvSpPr>
          <p:spPr bwMode="auto">
            <a:xfrm>
              <a:off x="6199134" y="3433968"/>
              <a:ext cx="259868" cy="154951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600" b="1" i="1">
                  <a:solidFill>
                    <a:schemeClr val="lt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i="0" dirty="0" smtClean="0">
                  <a:solidFill>
                    <a:schemeClr val="tx1"/>
                  </a:solidFill>
                  <a:latin typeface="+mn-lt"/>
                </a:rPr>
                <a:t>var. a</a:t>
              </a:r>
              <a:endParaRPr lang="en-US" altLang="ko-KR" sz="800" i="0" dirty="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36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1297929"/>
            <a:ext cx="7200000" cy="22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게시글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작성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input field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  <p:cxnSp>
        <p:nvCxnSpPr>
          <p:cNvPr id="10" name="직선 연결선 9"/>
          <p:cNvCxnSpPr/>
          <p:nvPr/>
        </p:nvCxnSpPr>
        <p:spPr>
          <a:xfrm rot="16200000" flipV="1">
            <a:off x="8804505" y="904975"/>
            <a:ext cx="0" cy="141402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699729" y="1159185"/>
            <a:ext cx="960646" cy="90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20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smtClean="0"/>
              <a:t>16 bold</a:t>
            </a:r>
            <a:endParaRPr lang="en-US" altLang="ko-KR" sz="800" dirty="0"/>
          </a:p>
          <a:p>
            <a:r>
              <a:rPr lang="en-US" altLang="ko-KR" sz="800" dirty="0"/>
              <a:t>Middle </a:t>
            </a:r>
            <a:r>
              <a:rPr lang="en-US" altLang="ko-KR" sz="800" dirty="0" smtClean="0"/>
              <a:t>right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073480" y="2648563"/>
            <a:ext cx="2004645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49380" y="2648562"/>
            <a:ext cx="1056891" cy="13672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24(++24)</a:t>
            </a:r>
            <a:endParaRPr lang="en-US" altLang="ko-KR" sz="800" dirty="0"/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 smtClean="0"/>
              <a:t>top left</a:t>
            </a:r>
          </a:p>
          <a:p>
            <a:r>
              <a:rPr lang="en-US" altLang="ko-KR" sz="800" dirty="0" smtClean="0"/>
              <a:t>Line height 22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Guide #</a:t>
            </a:r>
            <a:r>
              <a:rPr lang="en-US" altLang="ko-KR" sz="800" dirty="0" err="1" smtClean="0"/>
              <a:t>aaaaaa</a:t>
            </a:r>
            <a:endParaRPr lang="en-US" altLang="ko-KR" sz="800" dirty="0" smtClean="0"/>
          </a:p>
          <a:p>
            <a:r>
              <a:rPr lang="en-US" altLang="ko-KR" sz="800" dirty="0" smtClean="0"/>
              <a:t>Input #333333</a:t>
            </a:r>
            <a:endParaRPr lang="en-US" altLang="ko-KR" sz="800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949451" y="3067175"/>
            <a:ext cx="0" cy="788388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637384" y="3794577"/>
            <a:ext cx="1915616" cy="147500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Input field </a:t>
            </a:r>
            <a:r>
              <a:rPr lang="ko-KR" altLang="en-US" sz="800" dirty="0"/>
              <a:t>상</a:t>
            </a:r>
            <a:r>
              <a:rPr lang="en-US" altLang="ko-KR" sz="800" dirty="0"/>
              <a:t>, </a:t>
            </a:r>
            <a:r>
              <a:rPr lang="ko-KR" altLang="en-US" sz="800" dirty="0"/>
              <a:t>하 여백 동일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Text</a:t>
            </a:r>
            <a:r>
              <a:rPr lang="ko-KR" altLang="en-US" sz="800" dirty="0"/>
              <a:t>가 작성 영역 초과시 </a:t>
            </a:r>
            <a:r>
              <a:rPr lang="en-US" altLang="ko-KR" sz="800" dirty="0"/>
              <a:t>text </a:t>
            </a:r>
            <a:r>
              <a:rPr lang="ko-KR" altLang="en-US" sz="800" dirty="0" err="1"/>
              <a:t>늘어나는만큼</a:t>
            </a:r>
            <a:r>
              <a:rPr lang="ko-KR" altLang="en-US" sz="800" dirty="0"/>
              <a:t> 늘어남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var</a:t>
            </a:r>
            <a:r>
              <a:rPr lang="en-US" altLang="ko-KR" sz="800" dirty="0"/>
              <a:t> *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(</a:t>
            </a:r>
            <a:r>
              <a:rPr lang="ko-KR" altLang="en-US" sz="800" dirty="0"/>
              <a:t>최소 </a:t>
            </a:r>
            <a:r>
              <a:rPr lang="en-US" altLang="ko-KR" sz="800" dirty="0"/>
              <a:t>height 214)</a:t>
            </a:r>
          </a:p>
          <a:p>
            <a:r>
              <a:rPr lang="en-US" altLang="ko-KR" sz="800" dirty="0"/>
              <a:t>bg_general_input_field_n.9.png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var</a:t>
            </a:r>
            <a:r>
              <a:rPr lang="en-US" altLang="ko-KR" sz="800" dirty="0"/>
              <a:t> *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(</a:t>
            </a:r>
            <a:r>
              <a:rPr lang="ko-KR" altLang="en-US" sz="800" dirty="0"/>
              <a:t>최소 </a:t>
            </a:r>
            <a:r>
              <a:rPr lang="en-US" altLang="ko-KR" sz="800" dirty="0"/>
              <a:t>height 214)</a:t>
            </a:r>
          </a:p>
          <a:p>
            <a:r>
              <a:rPr lang="en-US" altLang="ko-KR" sz="800" dirty="0"/>
              <a:t>bg_general_input_field_f.9.png</a:t>
            </a:r>
          </a:p>
          <a:p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664552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2785666"/>
            <a:ext cx="7200000" cy="1173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660404" y="4399724"/>
            <a:ext cx="2285888" cy="8732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Text width * 30</a:t>
            </a:r>
            <a:endParaRPr lang="en-US" altLang="ko-KR" sz="800" dirty="0"/>
          </a:p>
          <a:p>
            <a:r>
              <a:rPr lang="en-US" altLang="ko-KR" sz="800" dirty="0" smtClean="0"/>
              <a:t>16 bold 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b="1" dirty="0">
                <a:latin typeface="Arial" pitchFamily="34" charset="0"/>
                <a:cs typeface="Arial" pitchFamily="34" charset="0"/>
              </a:rPr>
              <a:t>00. General rule &gt; Text Button &gt; </a:t>
            </a:r>
            <a:r>
              <a:rPr lang="en-US" altLang="ko-KR" sz="800" b="1" dirty="0" smtClean="0">
                <a:latin typeface="Arial" pitchFamily="34" charset="0"/>
                <a:cs typeface="Arial" pitchFamily="34" charset="0"/>
              </a:rPr>
              <a:t>type2 </a:t>
            </a:r>
            <a:r>
              <a:rPr lang="ko-KR" altLang="en-US" sz="800" b="1" dirty="0">
                <a:latin typeface="Arial" pitchFamily="34" charset="0"/>
                <a:cs typeface="Arial" pitchFamily="34" charset="0"/>
              </a:rPr>
              <a:t>참조</a:t>
            </a:r>
            <a:endParaRPr lang="en-US" altLang="ko-KR" sz="8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341349" y="3616411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게시글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작성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027826" y="3773649"/>
            <a:ext cx="0" cy="881448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738586" y="4399724"/>
            <a:ext cx="691978" cy="507345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1/2 * 50</a:t>
            </a:r>
          </a:p>
          <a:p>
            <a:r>
              <a:rPr lang="ko-KR" altLang="en-US" sz="800" dirty="0"/>
              <a:t>터치 영역</a:t>
            </a:r>
            <a:endParaRPr lang="en-US" altLang="ko-KR" sz="8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336524" y="2554255"/>
            <a:ext cx="0" cy="1404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942702" y="2554255"/>
            <a:ext cx="0" cy="1404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959177" y="2554255"/>
            <a:ext cx="0" cy="1404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552999" y="2554255"/>
            <a:ext cx="0" cy="1404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2884085" y="2448653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333689" y="2690557"/>
            <a:ext cx="3609013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490262" y="2448653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939866" y="2690557"/>
            <a:ext cx="3609013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4802417" y="2269532"/>
            <a:ext cx="274898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50939" y="3878475"/>
            <a:ext cx="0" cy="1769606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991760" y="5532237"/>
            <a:ext cx="1461132" cy="51109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1 * 27</a:t>
            </a:r>
          </a:p>
          <a:p>
            <a:r>
              <a:rPr lang="en-US" altLang="ko-KR" sz="800" dirty="0" smtClean="0"/>
              <a:t>#e4e4e4</a:t>
            </a:r>
          </a:p>
          <a:p>
            <a:r>
              <a:rPr lang="en-US" altLang="ko-KR" sz="800" dirty="0" smtClean="0"/>
              <a:t>50 </a:t>
            </a:r>
            <a:r>
              <a:rPr lang="ko-KR" altLang="en-US" sz="800" dirty="0" smtClean="0"/>
              <a:t>영역에서 상하 중앙정렬</a:t>
            </a:r>
            <a:endParaRPr lang="en-US" altLang="ko-KR" sz="800" dirty="0"/>
          </a:p>
        </p:txBody>
      </p:sp>
      <p:sp>
        <p:nvSpPr>
          <p:cNvPr id="27" name="직사각형 26"/>
          <p:cNvSpPr/>
          <p:nvPr/>
        </p:nvSpPr>
        <p:spPr>
          <a:xfrm>
            <a:off x="1739335" y="5532237"/>
            <a:ext cx="1710435" cy="51109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 err="1" smtClean="0"/>
              <a:t>btn_general_photo</a:t>
            </a:r>
            <a:r>
              <a:rPr lang="en-US" altLang="ko-KR" sz="800" dirty="0" smtClean="0"/>
              <a:t>_(n/p/f/d).png</a:t>
            </a:r>
            <a:endParaRPr lang="en-US" altLang="ko-KR" sz="8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2693772" y="3616411"/>
            <a:ext cx="0" cy="203167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560414" y="5532237"/>
            <a:ext cx="1826387" cy="51109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 err="1" smtClean="0"/>
              <a:t>btn_general_camera</a:t>
            </a:r>
            <a:r>
              <a:rPr lang="en-US" altLang="ko-KR" sz="800" dirty="0" smtClean="0"/>
              <a:t>_(n/p/f/d).png</a:t>
            </a:r>
            <a:endParaRPr lang="en-US" altLang="ko-KR" sz="800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369109" y="3616411"/>
            <a:ext cx="0" cy="203167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37123" y="4399724"/>
            <a:ext cx="1100195" cy="507345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 * 50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 smtClean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508842" y="3773649"/>
            <a:ext cx="0" cy="881448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219091" y="2940908"/>
            <a:ext cx="0" cy="1714189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581292" y="4399724"/>
            <a:ext cx="1100195" cy="507345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 * 1</a:t>
            </a:r>
          </a:p>
          <a:p>
            <a:r>
              <a:rPr lang="en-US" altLang="ko-KR" sz="800" dirty="0" smtClean="0"/>
              <a:t>#e4e4e4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버튼 이미지 수정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336762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67948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3152800" y="885279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152800" y="1446587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34539" y="988962"/>
            <a:ext cx="1946995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62884" y="2014568"/>
            <a:ext cx="566465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/>
              <a:t>전체 </a:t>
            </a:r>
            <a:r>
              <a:rPr lang="en-US" altLang="ko-KR" sz="800" dirty="0" smtClean="0"/>
              <a:t>BG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/>
          </a:p>
        </p:txBody>
      </p:sp>
      <p:cxnSp>
        <p:nvCxnSpPr>
          <p:cNvPr id="18" name="직선 연결선 17"/>
          <p:cNvCxnSpPr/>
          <p:nvPr/>
        </p:nvCxnSpPr>
        <p:spPr>
          <a:xfrm rot="5400000" flipV="1">
            <a:off x="3025185" y="2014574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게시글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작성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사진추가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52800" y="3850503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834539" y="1449739"/>
            <a:ext cx="0" cy="2396397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4539" y="2577914"/>
            <a:ext cx="1946995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input field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28676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930"/>
          <a:stretch/>
        </p:blipFill>
        <p:spPr>
          <a:xfrm>
            <a:off x="1513255" y="1643497"/>
            <a:ext cx="7200000" cy="2897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게시글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작성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사진추가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646179" y="2487149"/>
            <a:ext cx="0" cy="3011656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160493" y="5245133"/>
            <a:ext cx="2000130" cy="62776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33 * 33</a:t>
            </a:r>
          </a:p>
          <a:p>
            <a:r>
              <a:rPr lang="en-US" altLang="ko-KR" sz="800" dirty="0" err="1" smtClean="0"/>
              <a:t>btn_photo_delete</a:t>
            </a:r>
            <a:r>
              <a:rPr lang="en-US" altLang="ko-KR" sz="800" dirty="0" smtClean="0"/>
              <a:t>_(n/p/f/d).png</a:t>
            </a:r>
          </a:p>
          <a:p>
            <a:r>
              <a:rPr lang="en-US" altLang="ko-KR" sz="800" dirty="0" smtClean="0"/>
              <a:t>1:1 </a:t>
            </a:r>
            <a:r>
              <a:rPr lang="ko-KR" altLang="en-US" sz="800" dirty="0" smtClean="0"/>
              <a:t>이미지 영역에서 우측상단에 위치</a:t>
            </a:r>
            <a:endParaRPr lang="en-US" altLang="ko-KR" sz="800" dirty="0" smtClean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098916" y="3895818"/>
            <a:ext cx="0" cy="1415217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32735" y="5250783"/>
            <a:ext cx="2598935" cy="75060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/>
              <a:t>이미지는 가로세로 중 짧은 것을 기준으로 정비례로 </a:t>
            </a:r>
            <a:r>
              <a:rPr lang="ko-KR" altLang="en-US" sz="800" dirty="0" err="1" smtClean="0"/>
              <a:t>리사이징</a:t>
            </a:r>
            <a:r>
              <a:rPr lang="ko-KR" altLang="en-US" sz="800" dirty="0" smtClean="0"/>
              <a:t> 후 </a:t>
            </a:r>
            <a:r>
              <a:rPr lang="ko-KR" altLang="en-US" sz="800" dirty="0" err="1" smtClean="0"/>
              <a:t>영역내에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middle center</a:t>
            </a:r>
          </a:p>
          <a:p>
            <a:r>
              <a:rPr lang="en-US" altLang="ko-KR" sz="800" dirty="0" err="1" smtClean="0"/>
              <a:t>Bg</a:t>
            </a:r>
            <a:r>
              <a:rPr lang="en-US" altLang="ko-KR" sz="800" dirty="0" smtClean="0"/>
              <a:t> color #000000</a:t>
            </a:r>
          </a:p>
          <a:p>
            <a:r>
              <a:rPr lang="en-US" altLang="ko-KR" sz="800" dirty="0" smtClean="0"/>
              <a:t>Inner stroke 1px #000000 opacity 18%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908670" y="2017591"/>
            <a:ext cx="0" cy="281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2701629" y="4718703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1/3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914075" y="4724624"/>
            <a:ext cx="2104634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18709" y="2017591"/>
            <a:ext cx="0" cy="281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054069" y="2017591"/>
            <a:ext cx="0" cy="281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4847028" y="4718703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1/3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4059474" y="4724624"/>
            <a:ext cx="2104634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164108" y="2017591"/>
            <a:ext cx="0" cy="281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196634" y="2017591"/>
            <a:ext cx="0" cy="281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6989593" y="4718703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1/3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202039" y="4724624"/>
            <a:ext cx="2104634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306673" y="2017591"/>
            <a:ext cx="0" cy="2813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7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707726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신고하기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76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27242" y="1041953"/>
            <a:ext cx="8334000" cy="2345301"/>
            <a:chOff x="827242" y="1041953"/>
            <a:chExt cx="8334000" cy="23453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242" y="1041953"/>
              <a:ext cx="8334000" cy="118065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42" y="2229754"/>
              <a:ext cx="8334000" cy="115750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신고하기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 &gt; Drop down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8244235" y="1822441"/>
            <a:ext cx="0" cy="2815547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45626" y="4466575"/>
            <a:ext cx="1915616" cy="153589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 smtClean="0"/>
              <a:t>btn_general_dropdown_down_n.png</a:t>
            </a:r>
          </a:p>
          <a:p>
            <a:r>
              <a:rPr lang="en-US" altLang="ko-KR" sz="800" dirty="0" smtClean="0"/>
              <a:t>btn_general_dropdown_down_p.png</a:t>
            </a:r>
          </a:p>
          <a:p>
            <a:r>
              <a:rPr lang="en-US" altLang="ko-KR" sz="800" dirty="0" smtClean="0"/>
              <a:t>btn_general_dropdown_down_f.png</a:t>
            </a:r>
          </a:p>
          <a:p>
            <a:r>
              <a:rPr lang="en-US" altLang="ko-KR" sz="800" dirty="0" smtClean="0"/>
              <a:t>btn_general_dropdown_down_d.png</a:t>
            </a:r>
          </a:p>
          <a:p>
            <a:endParaRPr lang="en-US" altLang="ko-KR" sz="800" dirty="0"/>
          </a:p>
          <a:p>
            <a:r>
              <a:rPr lang="en-US" altLang="ko-KR" sz="800" dirty="0"/>
              <a:t>btn_general_dropdown_up_n.png</a:t>
            </a:r>
          </a:p>
          <a:p>
            <a:r>
              <a:rPr lang="en-US" altLang="ko-KR" sz="800" dirty="0" smtClean="0"/>
              <a:t>btn_general_dropdown_up_p.png</a:t>
            </a:r>
          </a:p>
          <a:p>
            <a:r>
              <a:rPr lang="en-US" altLang="ko-KR" sz="800" dirty="0" smtClean="0"/>
              <a:t>btn_general_dropdown_up_f.png</a:t>
            </a:r>
          </a:p>
          <a:p>
            <a:r>
              <a:rPr lang="en-US" altLang="ko-KR" sz="800" dirty="0"/>
              <a:t>btn_general_dropdown_up_d.png</a:t>
            </a: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747856" y="1734517"/>
            <a:ext cx="0" cy="2686654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3172" y="4261590"/>
            <a:ext cx="1406769" cy="12045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</a:t>
            </a:r>
            <a:r>
              <a:rPr lang="en-US" altLang="ko-KR" sz="800" dirty="0"/>
              <a:t>30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Guide : 16 regular</a:t>
            </a:r>
          </a:p>
          <a:p>
            <a:r>
              <a:rPr lang="en-US" altLang="ko-KR" sz="800" dirty="0" smtClean="0"/>
              <a:t>Input : 16 bold</a:t>
            </a:r>
            <a:endParaRPr lang="en-US" altLang="ko-KR" sz="800" dirty="0"/>
          </a:p>
          <a:p>
            <a:r>
              <a:rPr lang="en-US" altLang="ko-KR" sz="800" dirty="0"/>
              <a:t>Middle </a:t>
            </a:r>
            <a:r>
              <a:rPr lang="en-US" altLang="ko-KR" sz="800" dirty="0" smtClean="0"/>
              <a:t>left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guide </a:t>
            </a:r>
            <a:r>
              <a:rPr lang="en-US" altLang="ko-KR" sz="800" dirty="0"/>
              <a:t>: #</a:t>
            </a:r>
            <a:r>
              <a:rPr lang="en-US" altLang="ko-KR" sz="800" dirty="0" err="1"/>
              <a:t>aaaaaa</a:t>
            </a:r>
            <a:endParaRPr lang="en-US" altLang="ko-KR" sz="800" dirty="0"/>
          </a:p>
          <a:p>
            <a:r>
              <a:rPr lang="en-US" altLang="ko-KR" sz="800" dirty="0"/>
              <a:t>input : </a:t>
            </a:r>
            <a:r>
              <a:rPr lang="en-US" altLang="ko-KR" sz="800" dirty="0" smtClean="0"/>
              <a:t>#333333</a:t>
            </a:r>
            <a:endParaRPr lang="en-US" altLang="ko-KR" sz="800" dirty="0"/>
          </a:p>
          <a:p>
            <a:endParaRPr lang="en-US" altLang="ko-KR" sz="800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887212" y="2205020"/>
            <a:ext cx="0" cy="189388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491598" y="2283757"/>
            <a:ext cx="791228" cy="42355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1</a:t>
            </a:r>
          </a:p>
          <a:p>
            <a:r>
              <a:rPr lang="en-US" altLang="ko-KR" sz="800" dirty="0" smtClean="0"/>
              <a:t># 888888</a:t>
            </a:r>
            <a:endParaRPr lang="en-US" altLang="ko-KR" sz="8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294774" y="1041952"/>
            <a:ext cx="0" cy="252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697897" y="1041952"/>
            <a:ext cx="0" cy="2577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7242" y="756383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Text size, color</a:t>
            </a:r>
            <a:r>
              <a:rPr lang="ko-KR" altLang="en-US" sz="800" b="1" dirty="0" smtClean="0"/>
              <a:t> 수정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글자 수 가이드 추가</a:t>
            </a:r>
            <a:endParaRPr lang="ko-KR" altLang="en-US" sz="800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821117" y="1041952"/>
            <a:ext cx="0" cy="252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161242" y="1041952"/>
            <a:ext cx="0" cy="252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821117" y="1035027"/>
            <a:ext cx="86622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21117" y="3385332"/>
            <a:ext cx="86622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944301" y="3007151"/>
            <a:ext cx="0" cy="141402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463978" y="3560975"/>
            <a:ext cx="960646" cy="90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20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smtClean="0"/>
              <a:t>16 bold</a:t>
            </a:r>
            <a:endParaRPr lang="en-US" altLang="ko-KR" sz="800" dirty="0"/>
          </a:p>
          <a:p>
            <a:r>
              <a:rPr lang="en-US" altLang="ko-KR" sz="800" dirty="0"/>
              <a:t>Middle </a:t>
            </a:r>
            <a:r>
              <a:rPr lang="en-US" altLang="ko-KR" sz="800" dirty="0" smtClean="0"/>
              <a:t>right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09836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56" y="1127773"/>
            <a:ext cx="8334000" cy="38814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신고하기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Drop down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8606441" y="4545623"/>
            <a:ext cx="0" cy="603497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121449" y="5087381"/>
            <a:ext cx="1564688" cy="678350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Drop down BG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Var-20 </a:t>
            </a:r>
            <a:r>
              <a:rPr lang="en-US" altLang="ko-KR" sz="800" dirty="0"/>
              <a:t>* </a:t>
            </a:r>
            <a:r>
              <a:rPr lang="en-US" altLang="ko-KR" sz="800" dirty="0" err="1" smtClean="0"/>
              <a:t>var</a:t>
            </a:r>
            <a:endParaRPr lang="en-US" altLang="ko-KR" sz="800" dirty="0" smtClean="0"/>
          </a:p>
          <a:p>
            <a:r>
              <a:rPr lang="en-US" altLang="ko-KR" sz="800" dirty="0" smtClean="0"/>
              <a:t>bg_general_dropdown.9.png</a:t>
            </a:r>
            <a:endParaRPr lang="en-US" altLang="ko-KR" sz="800" dirty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55085" y="4194371"/>
            <a:ext cx="0" cy="133643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326639" y="5117562"/>
            <a:ext cx="1056891" cy="7473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</a:t>
            </a:r>
            <a:r>
              <a:rPr lang="en-US" altLang="ko-KR" sz="800" dirty="0"/>
              <a:t>30</a:t>
            </a:r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348902" y="3632140"/>
            <a:ext cx="0" cy="1493775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670758" y="5084398"/>
            <a:ext cx="1354831" cy="42355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Drop down BG </a:t>
            </a:r>
            <a:r>
              <a:rPr lang="en-US" altLang="ko-KR" sz="800" dirty="0" smtClean="0"/>
              <a:t>width * 1</a:t>
            </a:r>
          </a:p>
          <a:p>
            <a:r>
              <a:rPr lang="en-US" altLang="ko-KR" sz="800" dirty="0" smtClean="0"/>
              <a:t># e4e4e4</a:t>
            </a:r>
            <a:endParaRPr lang="en-US" altLang="ko-KR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456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942499" y="2433676"/>
            <a:ext cx="8493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77668" y="3640932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77668" y="2442468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2497" y="2442468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712905" y="562586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827244" y="2442468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792073" y="2442468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8562481" y="562586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9329499" y="2433676"/>
            <a:ext cx="0" cy="1215132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9231401" y="2962912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52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Text size</a:t>
            </a:r>
            <a:r>
              <a:rPr lang="ko-KR" altLang="en-US" sz="800" b="1" dirty="0" smtClean="0"/>
              <a:t> 수정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42581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000" y="67255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신고하기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25000" y="6557526"/>
            <a:ext cx="3613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6573875" y="6541355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25000" y="6744683"/>
            <a:ext cx="3613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하단 여백 영역 설정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1825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0" y="1117816"/>
            <a:ext cx="8659636" cy="3880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신고하기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 &gt; Drop down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16863" y="2336961"/>
            <a:ext cx="84933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52032" y="3596969"/>
            <a:ext cx="845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2032" y="2334786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6861" y="2334786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87269" y="5518185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809957" y="2334786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774786" y="2334786"/>
            <a:ext cx="0" cy="323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8545194" y="5518185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52032" y="5544561"/>
            <a:ext cx="8122691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727638" y="5570938"/>
            <a:ext cx="2151600" cy="856239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List Focus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52</a:t>
            </a:r>
          </a:p>
          <a:p>
            <a:r>
              <a:rPr lang="en-US" altLang="ko-KR" sz="800" dirty="0" smtClean="0"/>
              <a:t>bg_general_dropdown_list_f.9.png</a:t>
            </a:r>
            <a:endParaRPr lang="en-US" altLang="ko-KR" sz="800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9119730" y="2336961"/>
            <a:ext cx="0" cy="1250301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9021632" y="286619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52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47013" y="5570938"/>
            <a:ext cx="2151600" cy="856239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List Press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52</a:t>
            </a:r>
          </a:p>
          <a:p>
            <a:r>
              <a:rPr lang="en-US" altLang="ko-KR" sz="800" dirty="0" smtClean="0"/>
              <a:t>List </a:t>
            </a:r>
            <a:r>
              <a:rPr lang="en-US" altLang="ko-KR" sz="800" dirty="0" err="1" smtClean="0"/>
              <a:t>bg</a:t>
            </a:r>
            <a:r>
              <a:rPr lang="en-US" altLang="ko-KR" sz="800" dirty="0" smtClean="0"/>
              <a:t> f4f4f4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12664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4208619"/>
            <a:ext cx="5760000" cy="20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37" y="1300482"/>
            <a:ext cx="5760000" cy="1946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신고하기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글쓰기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rot="16200000" flipV="1">
            <a:off x="7404734" y="927289"/>
            <a:ext cx="0" cy="128082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855479" y="1362462"/>
            <a:ext cx="1915616" cy="116392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Input field </a:t>
            </a:r>
            <a:r>
              <a:rPr lang="ko-KR" altLang="en-US" sz="800" dirty="0"/>
              <a:t>상</a:t>
            </a:r>
            <a:r>
              <a:rPr lang="en-US" altLang="ko-KR" sz="800" dirty="0"/>
              <a:t>, </a:t>
            </a:r>
            <a:r>
              <a:rPr lang="ko-KR" altLang="en-US" sz="800" dirty="0"/>
              <a:t>하 여백 동일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Text</a:t>
            </a:r>
            <a:r>
              <a:rPr lang="ko-KR" altLang="en-US" sz="800" dirty="0"/>
              <a:t>가 작성 영역 초과시 </a:t>
            </a:r>
            <a:r>
              <a:rPr lang="en-US" altLang="ko-KR" sz="800" dirty="0"/>
              <a:t>text </a:t>
            </a:r>
            <a:r>
              <a:rPr lang="ko-KR" altLang="en-US" sz="800" dirty="0" err="1"/>
              <a:t>늘어나는만큼</a:t>
            </a:r>
            <a:r>
              <a:rPr lang="ko-KR" altLang="en-US" sz="800" dirty="0"/>
              <a:t> 늘어남 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</a:t>
            </a:r>
            <a:r>
              <a:rPr lang="en-US" altLang="ko-KR" sz="800" dirty="0"/>
              <a:t>*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bg_general_input_field_n.9.png</a:t>
            </a:r>
            <a:endParaRPr lang="en-US" altLang="ko-KR" sz="800" dirty="0"/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7365286" y="3776601"/>
            <a:ext cx="0" cy="128082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855479" y="3355942"/>
            <a:ext cx="1915616" cy="126663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Input field </a:t>
            </a:r>
            <a:r>
              <a:rPr lang="ko-KR" altLang="en-US" sz="800" dirty="0"/>
              <a:t>상</a:t>
            </a:r>
            <a:r>
              <a:rPr lang="en-US" altLang="ko-KR" sz="800" dirty="0"/>
              <a:t>, </a:t>
            </a:r>
            <a:r>
              <a:rPr lang="ko-KR" altLang="en-US" sz="800" dirty="0"/>
              <a:t>하 여백 동일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Text</a:t>
            </a:r>
            <a:r>
              <a:rPr lang="ko-KR" altLang="en-US" sz="800" dirty="0"/>
              <a:t>가 작성 영역 초과시 </a:t>
            </a:r>
            <a:r>
              <a:rPr lang="en-US" altLang="ko-KR" sz="800" dirty="0"/>
              <a:t>text </a:t>
            </a:r>
            <a:r>
              <a:rPr lang="ko-KR" altLang="en-US" sz="800" dirty="0" err="1"/>
              <a:t>늘어나는만큼</a:t>
            </a:r>
            <a:r>
              <a:rPr lang="ko-KR" altLang="en-US" sz="800" dirty="0"/>
              <a:t> 늘어남 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</a:t>
            </a:r>
            <a:r>
              <a:rPr lang="en-US" altLang="ko-KR" sz="800" dirty="0"/>
              <a:t>* </a:t>
            </a:r>
            <a:r>
              <a:rPr lang="en-US" altLang="ko-KR" sz="800" dirty="0" err="1"/>
              <a:t>var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bg_general_input_field_f.9.png</a:t>
            </a:r>
            <a:endParaRPr lang="en-US" altLang="ko-KR" sz="800" dirty="0"/>
          </a:p>
        </p:txBody>
      </p:sp>
      <p:cxnSp>
        <p:nvCxnSpPr>
          <p:cNvPr id="30" name="직선 연결선 29"/>
          <p:cNvCxnSpPr/>
          <p:nvPr/>
        </p:nvCxnSpPr>
        <p:spPr>
          <a:xfrm rot="5400000" flipV="1">
            <a:off x="1947437" y="1263911"/>
            <a:ext cx="0" cy="133643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55122" y="1932125"/>
            <a:ext cx="1056891" cy="27805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24(++24)</a:t>
            </a:r>
            <a:endParaRPr lang="en-US" altLang="ko-KR" sz="800" dirty="0"/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 smtClean="0"/>
              <a:t>top left</a:t>
            </a:r>
          </a:p>
          <a:p>
            <a:r>
              <a:rPr lang="en-US" altLang="ko-KR" sz="800" dirty="0" smtClean="0"/>
              <a:t>Line height 24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Guide #</a:t>
            </a:r>
            <a:r>
              <a:rPr lang="en-US" altLang="ko-KR" sz="800" dirty="0" err="1" smtClean="0"/>
              <a:t>aaaaaa</a:t>
            </a:r>
            <a:endParaRPr lang="en-US" altLang="ko-KR" sz="800" dirty="0" smtClean="0"/>
          </a:p>
          <a:p>
            <a:r>
              <a:rPr lang="en-US" altLang="ko-KR" sz="800" dirty="0" smtClean="0"/>
              <a:t>Input #333333</a:t>
            </a:r>
            <a:endParaRPr lang="en-US" altLang="ko-KR" sz="800" dirty="0"/>
          </a:p>
        </p:txBody>
      </p:sp>
      <p:cxnSp>
        <p:nvCxnSpPr>
          <p:cNvPr id="32" name="직선 연결선 31"/>
          <p:cNvCxnSpPr/>
          <p:nvPr/>
        </p:nvCxnSpPr>
        <p:spPr>
          <a:xfrm rot="5400000" flipV="1">
            <a:off x="1947437" y="4033488"/>
            <a:ext cx="0" cy="133643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V0.2 </a:t>
            </a:r>
          </a:p>
          <a:p>
            <a:r>
              <a:rPr lang="en-US" altLang="ko-KR" sz="800" b="1" dirty="0" smtClean="0"/>
              <a:t>input field </a:t>
            </a:r>
            <a:r>
              <a:rPr lang="ko-KR" altLang="en-US" sz="800" b="1" dirty="0" smtClean="0"/>
              <a:t>정의 수정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8454105" y="266335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Text size</a:t>
            </a:r>
            <a:r>
              <a:rPr lang="ko-KR" altLang="en-US" sz="800" b="1" dirty="0" smtClean="0"/>
              <a:t> 수정</a:t>
            </a:r>
            <a:endParaRPr lang="en-US" altLang="ko-KR" sz="800" b="1" dirty="0" smtClean="0"/>
          </a:p>
          <a:p>
            <a:r>
              <a:rPr lang="en-US" altLang="ko-KR" sz="800" b="1" dirty="0" smtClean="0"/>
              <a:t>input field.9 </a:t>
            </a:r>
            <a:r>
              <a:rPr lang="ko-KR" altLang="en-US" sz="800" b="1" dirty="0" smtClean="0"/>
              <a:t>이미지 수정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최소 사이즈 삭제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175490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170831" y="860980"/>
            <a:ext cx="6056412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기본 폰트는 </a:t>
            </a:r>
            <a:r>
              <a:rPr kumimoji="0" lang="en-US" altLang="ko-KR" dirty="0" err="1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Notosans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로 정의되었으며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가이드 페이지 상에 폰트 명 기입 표기 생략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(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이외의 상황에는 해당 가이드 별도 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.)</a:t>
            </a:r>
          </a:p>
          <a:p>
            <a:pPr marL="0" indent="0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기본 단위는 </a:t>
            </a:r>
            <a:r>
              <a:rPr kumimoji="0" lang="en-US" altLang="ko-KR" dirty="0" err="1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sp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이고 예외의 경우 해당 가이드 별도 표기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.</a:t>
            </a:r>
          </a:p>
          <a:p>
            <a:pPr marL="0" indent="0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해당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폰트가 설치되지 않은 단말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(OS)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일 경우 기본 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San Serif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폰트를 적용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 </a:t>
            </a:r>
          </a:p>
          <a:p>
            <a:pPr marL="0" indent="0"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가이드에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제시된 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Font weight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가 해당 폰트에 없을 경우 아래와 같은 원칙으로 적용될 수 있도록 한다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</a:p>
          <a:p>
            <a:pPr marL="0" indent="0"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AutoNum type="arabicPeriod"/>
            </a:pPr>
            <a:endParaRPr kumimoji="0" lang="en-US" altLang="ko-KR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AutoNum type="arabicPeriod"/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텍스트가 영역보다 길어질 경우 기본적으로 말 줄임표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(..)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로 표시 그 외의 경우엔 가이드에 별도 표기</a:t>
            </a: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note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에 다른 표기 없을 시 </a:t>
            </a:r>
            <a:r>
              <a:rPr kumimoji="0" lang="ko-KR" altLang="en-US" dirty="0" err="1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좌상단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기준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(0.0)</a:t>
            </a: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 </a:t>
            </a: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lvl="0" eaLnBrk="1" hangingPunct="1">
              <a:lnSpc>
                <a:spcPct val="300000"/>
              </a:lnSpc>
              <a:spcBef>
                <a:spcPct val="50000"/>
              </a:spcBef>
            </a:pPr>
            <a:r>
              <a:rPr kumimoji="0" lang="ko-KR" altLang="en-US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페이지의 부연설명이나 참고할 정보는 </a:t>
            </a:r>
            <a:r>
              <a:rPr kumimoji="0" lang="en-US" altLang="ko-KR" dirty="0" smtClean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“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※”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표 하고 빨간색으로 기재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(ex.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※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참고할 정보를 기재합니다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lvl="0" eaLnBrk="1" hangingPunct="1">
              <a:lnSpc>
                <a:spcPct val="200000"/>
              </a:lnSpc>
              <a:spcBef>
                <a:spcPct val="50000"/>
              </a:spcBef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vl="0" eaLnBrk="1" hangingPunct="1">
              <a:spcBef>
                <a:spcPct val="50000"/>
              </a:spcBef>
            </a:pP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이미지 리소스는 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PNG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파일로 발행하며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, images </a:t>
            </a:r>
            <a:r>
              <a:rPr kumimoji="0" lang="ko-KR" altLang="en-US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폴더 안에 정리하여 제공</a:t>
            </a:r>
            <a:r>
              <a:rPr kumimoji="0" lang="en-US" altLang="ko-KR" dirty="0">
                <a:solidFill>
                  <a:srgbClr val="595959"/>
                </a:solidFill>
                <a:latin typeface="+mn-ea"/>
                <a:ea typeface="+mn-ea"/>
                <a:cs typeface="Arial" charset="0"/>
              </a:rPr>
              <a:t>.</a:t>
            </a:r>
          </a:p>
          <a:p>
            <a:pPr lvl="0" eaLnBrk="1" hangingPunct="1">
              <a:lnSpc>
                <a:spcPct val="300000"/>
              </a:lnSpc>
              <a:spcBef>
                <a:spcPct val="50000"/>
              </a:spcBef>
            </a:pPr>
            <a:endParaRPr lang="en-US" altLang="ko-KR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 Box 2"/>
          <p:cNvSpPr txBox="1">
            <a:spLocks noChangeArrowheads="1"/>
          </p:cNvSpPr>
          <p:nvPr/>
        </p:nvSpPr>
        <p:spPr bwMode="auto">
          <a:xfrm>
            <a:off x="1136577" y="710385"/>
            <a:ext cx="2034254" cy="617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Font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1800" b="1" dirty="0" smtClean="0">
              <a:solidFill>
                <a:srgbClr val="59595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1800" b="1" dirty="0">
              <a:solidFill>
                <a:srgbClr val="59595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1800" b="1" dirty="0" smtClean="0">
              <a:solidFill>
                <a:srgbClr val="59595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1800" b="1" dirty="0" smtClean="0">
              <a:solidFill>
                <a:srgbClr val="59595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1800" b="1" dirty="0" smtClean="0">
              <a:solidFill>
                <a:srgbClr val="59595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7. Coordinate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1800" b="1" dirty="0">
              <a:solidFill>
                <a:srgbClr val="59595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8. Reference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9. Resource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dirty="0" smtClean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kumimoji="0" lang="en-US" altLang="ko-KR" sz="600" b="1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en-US" altLang="ko-KR" b="1" dirty="0">
              <a:solidFill>
                <a:srgbClr val="595959"/>
              </a:solidFill>
              <a:latin typeface="굴림" charset="-127"/>
              <a:cs typeface="Arial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969477" y="1003479"/>
            <a:ext cx="1207275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720752" y="4293096"/>
            <a:ext cx="499185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4"/>
          <p:cNvGrpSpPr/>
          <p:nvPr/>
        </p:nvGrpSpPr>
        <p:grpSpPr>
          <a:xfrm>
            <a:off x="3304631" y="4426021"/>
            <a:ext cx="1158876" cy="551681"/>
            <a:chOff x="2222029" y="4370437"/>
            <a:chExt cx="1158876" cy="551681"/>
          </a:xfrm>
        </p:grpSpPr>
        <p:sp>
          <p:nvSpPr>
            <p:cNvPr id="121" name="직사각형 2"/>
            <p:cNvSpPr/>
            <p:nvPr/>
          </p:nvSpPr>
          <p:spPr>
            <a:xfrm>
              <a:off x="2505299" y="4534336"/>
              <a:ext cx="875606" cy="38778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57"/>
            <p:cNvGrpSpPr/>
            <p:nvPr/>
          </p:nvGrpSpPr>
          <p:grpSpPr>
            <a:xfrm>
              <a:off x="2222029" y="4370437"/>
              <a:ext cx="418208" cy="298836"/>
              <a:chOff x="59631" y="979325"/>
              <a:chExt cx="418208" cy="298836"/>
            </a:xfrm>
          </p:grpSpPr>
          <p:sp>
            <p:nvSpPr>
              <p:cNvPr id="123" name="Text Box 25"/>
              <p:cNvSpPr txBox="1">
                <a:spLocks noChangeArrowheads="1"/>
              </p:cNvSpPr>
              <p:nvPr/>
            </p:nvSpPr>
            <p:spPr bwMode="auto">
              <a:xfrm>
                <a:off x="59631" y="979325"/>
                <a:ext cx="283270" cy="138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1049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</a:rPr>
                  <a:t>(0,0)</a:t>
                </a:r>
              </a:p>
            </p:txBody>
          </p:sp>
          <p:sp>
            <p:nvSpPr>
              <p:cNvPr id="124" name="Line 78"/>
              <p:cNvSpPr>
                <a:spLocks noChangeShapeType="1"/>
              </p:cNvSpPr>
              <p:nvPr/>
            </p:nvSpPr>
            <p:spPr bwMode="auto">
              <a:xfrm>
                <a:off x="261939" y="1143224"/>
                <a:ext cx="215900" cy="0"/>
              </a:xfrm>
              <a:prstGeom prst="line">
                <a:avLst/>
              </a:prstGeom>
              <a:noFill/>
              <a:ln w="6350">
                <a:solidFill>
                  <a:srgbClr val="0097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Line 80"/>
              <p:cNvSpPr>
                <a:spLocks noChangeShapeType="1"/>
              </p:cNvSpPr>
              <p:nvPr/>
            </p:nvSpPr>
            <p:spPr bwMode="auto">
              <a:xfrm>
                <a:off x="342901" y="1062261"/>
                <a:ext cx="0" cy="215900"/>
              </a:xfrm>
              <a:prstGeom prst="line">
                <a:avLst/>
              </a:prstGeom>
              <a:noFill/>
              <a:ln w="6350">
                <a:solidFill>
                  <a:srgbClr val="0097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Oval 81"/>
              <p:cNvSpPr>
                <a:spLocks noChangeArrowheads="1"/>
              </p:cNvSpPr>
              <p:nvPr/>
            </p:nvSpPr>
            <p:spPr bwMode="auto">
              <a:xfrm>
                <a:off x="312739" y="1117824"/>
                <a:ext cx="53975" cy="52387"/>
              </a:xfrm>
              <a:prstGeom prst="ellipse">
                <a:avLst/>
              </a:prstGeom>
              <a:solidFill>
                <a:srgbClr val="00B0F0"/>
              </a:solidFill>
              <a:ln w="6350">
                <a:solidFill>
                  <a:srgbClr val="0097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703161" y="4530972"/>
            <a:ext cx="1120683" cy="446730"/>
            <a:chOff x="4703161" y="4583724"/>
            <a:chExt cx="1120683" cy="446730"/>
          </a:xfrm>
        </p:grpSpPr>
        <p:sp>
          <p:nvSpPr>
            <p:cNvPr id="128" name="직사각형 2"/>
            <p:cNvSpPr/>
            <p:nvPr/>
          </p:nvSpPr>
          <p:spPr>
            <a:xfrm>
              <a:off x="4948238" y="4642672"/>
              <a:ext cx="875606" cy="38778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57"/>
            <p:cNvGrpSpPr/>
            <p:nvPr/>
          </p:nvGrpSpPr>
          <p:grpSpPr>
            <a:xfrm>
              <a:off x="4703161" y="4583724"/>
              <a:ext cx="582323" cy="283206"/>
              <a:chOff x="-104484" y="994955"/>
              <a:chExt cx="582323" cy="283206"/>
            </a:xfrm>
          </p:grpSpPr>
          <p:sp>
            <p:nvSpPr>
              <p:cNvPr id="130" name="Text Box 25"/>
              <p:cNvSpPr txBox="1">
                <a:spLocks noChangeArrowheads="1"/>
              </p:cNvSpPr>
              <p:nvPr/>
            </p:nvSpPr>
            <p:spPr bwMode="auto">
              <a:xfrm>
                <a:off x="-104484" y="994955"/>
                <a:ext cx="418208" cy="138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1049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</a:rPr>
                  <a:t>(10,10)</a:t>
                </a:r>
              </a:p>
            </p:txBody>
          </p:sp>
          <p:sp>
            <p:nvSpPr>
              <p:cNvPr id="131" name="Line 78"/>
              <p:cNvSpPr>
                <a:spLocks noChangeShapeType="1"/>
              </p:cNvSpPr>
              <p:nvPr/>
            </p:nvSpPr>
            <p:spPr bwMode="auto">
              <a:xfrm>
                <a:off x="261939" y="1143224"/>
                <a:ext cx="215900" cy="0"/>
              </a:xfrm>
              <a:prstGeom prst="line">
                <a:avLst/>
              </a:prstGeom>
              <a:noFill/>
              <a:ln w="6350">
                <a:solidFill>
                  <a:srgbClr val="0097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Line 80"/>
              <p:cNvSpPr>
                <a:spLocks noChangeShapeType="1"/>
              </p:cNvSpPr>
              <p:nvPr/>
            </p:nvSpPr>
            <p:spPr bwMode="auto">
              <a:xfrm>
                <a:off x="342901" y="1062261"/>
                <a:ext cx="0" cy="215900"/>
              </a:xfrm>
              <a:prstGeom prst="line">
                <a:avLst/>
              </a:prstGeom>
              <a:noFill/>
              <a:ln w="6350">
                <a:solidFill>
                  <a:srgbClr val="0097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Oval 81"/>
              <p:cNvSpPr>
                <a:spLocks noChangeArrowheads="1"/>
              </p:cNvSpPr>
              <p:nvPr/>
            </p:nvSpPr>
            <p:spPr bwMode="auto">
              <a:xfrm>
                <a:off x="312739" y="1117824"/>
                <a:ext cx="53975" cy="52387"/>
              </a:xfrm>
              <a:prstGeom prst="ellipse">
                <a:avLst/>
              </a:prstGeom>
              <a:solidFill>
                <a:srgbClr val="00B0F0"/>
              </a:solidFill>
              <a:ln w="6350">
                <a:solidFill>
                  <a:srgbClr val="0097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4" name="직사각형 133"/>
            <p:cNvSpPr/>
            <p:nvPr/>
          </p:nvSpPr>
          <p:spPr>
            <a:xfrm>
              <a:off x="5147371" y="4731993"/>
              <a:ext cx="309685" cy="243756"/>
            </a:xfrm>
            <a:prstGeom prst="rect">
              <a:avLst/>
            </a:prstGeom>
            <a:solidFill>
              <a:srgbClr val="00FFFF">
                <a:alpha val="25000"/>
              </a:srgbClr>
            </a:solidFill>
            <a:ln w="31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5" name="직선 연결선 134"/>
          <p:cNvCxnSpPr/>
          <p:nvPr/>
        </p:nvCxnSpPr>
        <p:spPr>
          <a:xfrm>
            <a:off x="2576736" y="5380340"/>
            <a:ext cx="643201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344568"/>
              </p:ext>
            </p:extLst>
          </p:nvPr>
        </p:nvGraphicFramePr>
        <p:xfrm>
          <a:off x="3273017" y="2192170"/>
          <a:ext cx="5832648" cy="955550"/>
        </p:xfrm>
        <a:graphic>
          <a:graphicData uri="http://schemas.openxmlformats.org/drawingml/2006/table">
            <a:tbl>
              <a:tblPr/>
              <a:tblGrid>
                <a:gridCol w="1944216"/>
                <a:gridCol w="1944216"/>
                <a:gridCol w="1944216"/>
              </a:tblGrid>
              <a:tr h="127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가이드상의 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font weight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차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우선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 font weight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차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우선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 font weight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Demi Light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  <a:cs typeface="굴림" pitchFamily="50" charset="-127"/>
                        </a:rPr>
                        <a:t>Regular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  <a:cs typeface="굴림" pitchFamily="50" charset="-127"/>
                        </a:rPr>
                        <a:t>Regular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Regular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  <a:cs typeface="굴림" pitchFamily="50" charset="-127"/>
                        </a:rPr>
                        <a:t>Regular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  <a:cs typeface="굴림" pitchFamily="50" charset="-127"/>
                        </a:rPr>
                        <a:t>Regular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Medium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Bold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Bold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Bold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Bold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Bold</a:t>
                      </a:r>
                    </a:p>
                  </a:txBody>
                  <a:tcPr marL="63867" marR="63867" marT="34595" marB="34595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2527630" y="5949280"/>
            <a:ext cx="643201" cy="0"/>
          </a:xfrm>
          <a:prstGeom prst="line">
            <a:avLst/>
          </a:prstGeom>
          <a:ln w="22225" cap="rnd">
            <a:solidFill>
              <a:schemeClr val="tx1"/>
            </a:solidFill>
            <a:prstDash val="sysDot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59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0" y="67255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Popup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</a:t>
            </a:r>
          </a:p>
          <a:p>
            <a:r>
              <a:rPr lang="ko-KR" altLang="en-US" sz="800" b="1" dirty="0" smtClean="0"/>
              <a:t>가이드 추가</a:t>
            </a:r>
            <a:endParaRPr lang="ko-KR" altLang="en-US" sz="8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225000" y="6752558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834539" y="4676841"/>
            <a:ext cx="0" cy="2075717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25000" y="4676841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789689" y="561825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3225000" y="2756172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834539" y="910456"/>
            <a:ext cx="0" cy="1845716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25000" y="909788"/>
            <a:ext cx="3956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6789689" y="1649780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270740" y="2646382"/>
            <a:ext cx="0" cy="2132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594232" y="2646382"/>
            <a:ext cx="0" cy="2132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6609832" y="3712557"/>
            <a:ext cx="5368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969839" y="3601672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rot="10800000" flipV="1">
            <a:off x="2713888" y="3712557"/>
            <a:ext cx="5368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2361205" y="3601672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49179" y="6463733"/>
            <a:ext cx="1976164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white"/>
                </a:solidFill>
              </a:rPr>
              <a:t>화면 가로 세로 중앙에 위치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4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92" y="1269000"/>
            <a:ext cx="5989217" cy="43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015164" y="1732087"/>
            <a:ext cx="5889121" cy="2022228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015164" y="3745251"/>
            <a:ext cx="5889121" cy="1336703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Popup &gt; 1 button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V1.021</a:t>
            </a:r>
          </a:p>
          <a:p>
            <a:r>
              <a:rPr lang="ko-KR" altLang="en-US" sz="800" b="1" dirty="0" smtClean="0"/>
              <a:t>가이드 수정</a:t>
            </a:r>
            <a:endParaRPr lang="ko-KR" altLang="en-US" sz="8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1073480" y="3317668"/>
            <a:ext cx="1608174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67054" y="2682895"/>
            <a:ext cx="1601925" cy="12695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W : </a:t>
            </a:r>
            <a:r>
              <a:rPr lang="ko-KR" altLang="en-US" sz="800" dirty="0" smtClean="0"/>
              <a:t>가변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단말 </a:t>
            </a:r>
            <a:r>
              <a:rPr lang="ko-KR" altLang="en-US" sz="800" dirty="0" err="1" smtClean="0"/>
              <a:t>가로폭에</a:t>
            </a:r>
            <a:r>
              <a:rPr lang="ko-KR" altLang="en-US" sz="800" dirty="0" smtClean="0"/>
              <a:t> 따라 증감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H : </a:t>
            </a:r>
            <a:r>
              <a:rPr lang="ko-KR" altLang="en-US" sz="800" dirty="0" smtClean="0"/>
              <a:t>가변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메시지</a:t>
            </a:r>
            <a:r>
              <a:rPr lang="en-US" altLang="ko-KR" sz="800" dirty="0" smtClean="0"/>
              <a:t> 1</a:t>
            </a:r>
            <a:r>
              <a:rPr lang="ko-KR" altLang="en-US" sz="800" dirty="0" smtClean="0"/>
              <a:t>줄 당 </a:t>
            </a:r>
            <a:r>
              <a:rPr lang="en-US" altLang="ko-KR" sz="800" dirty="0" smtClean="0"/>
              <a:t>27</a:t>
            </a:r>
            <a:r>
              <a:rPr lang="ko-KR" altLang="en-US" sz="800" dirty="0" smtClean="0"/>
              <a:t>씩 증가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 smtClean="0"/>
              <a:t>Top Left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1725019" y="4728087"/>
            <a:ext cx="508228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016977" y="2549768"/>
            <a:ext cx="532792" cy="218229"/>
            <a:chOff x="1169377" y="5664766"/>
            <a:chExt cx="211016" cy="102988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7659826" y="4728087"/>
            <a:ext cx="508228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2015164" y="2484225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33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7353908" y="2549768"/>
            <a:ext cx="532792" cy="218229"/>
            <a:chOff x="1169377" y="5664766"/>
            <a:chExt cx="211016" cy="102988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7352095" y="2484225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33</a:t>
            </a:r>
          </a:p>
        </p:txBody>
      </p:sp>
      <p:grpSp>
        <p:nvGrpSpPr>
          <p:cNvPr id="40" name="그룹 39"/>
          <p:cNvGrpSpPr/>
          <p:nvPr/>
        </p:nvGrpSpPr>
        <p:grpSpPr>
          <a:xfrm rot="5400000">
            <a:off x="2281604" y="2023022"/>
            <a:ext cx="800098" cy="218229"/>
            <a:chOff x="1169377" y="5664766"/>
            <a:chExt cx="211016" cy="102988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2525118" y="2079779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48</a:t>
            </a:r>
          </a:p>
        </p:txBody>
      </p:sp>
      <p:grpSp>
        <p:nvGrpSpPr>
          <p:cNvPr id="45" name="그룹 44"/>
          <p:cNvGrpSpPr/>
          <p:nvPr/>
        </p:nvGrpSpPr>
        <p:grpSpPr>
          <a:xfrm rot="5400000">
            <a:off x="2387111" y="4678301"/>
            <a:ext cx="589083" cy="218229"/>
            <a:chOff x="1169377" y="5664766"/>
            <a:chExt cx="211016" cy="102988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2525118" y="4716938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36</a:t>
            </a:r>
          </a:p>
        </p:txBody>
      </p:sp>
      <p:grpSp>
        <p:nvGrpSpPr>
          <p:cNvPr id="69" name="그룹 68"/>
          <p:cNvGrpSpPr/>
          <p:nvPr/>
        </p:nvGrpSpPr>
        <p:grpSpPr>
          <a:xfrm rot="5400000">
            <a:off x="2527788" y="3482546"/>
            <a:ext cx="307726" cy="218229"/>
            <a:chOff x="1169377" y="5664766"/>
            <a:chExt cx="211016" cy="102988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Box 18"/>
          <p:cNvSpPr txBox="1">
            <a:spLocks noChangeArrowheads="1"/>
          </p:cNvSpPr>
          <p:nvPr/>
        </p:nvSpPr>
        <p:spPr bwMode="auto">
          <a:xfrm>
            <a:off x="2525118" y="3537349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74" name="직선 연결선 73"/>
          <p:cNvCxnSpPr/>
          <p:nvPr/>
        </p:nvCxnSpPr>
        <p:spPr>
          <a:xfrm flipH="1">
            <a:off x="7097402" y="4420948"/>
            <a:ext cx="21839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8374716" y="4339654"/>
            <a:ext cx="1433964" cy="10315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(</a:t>
            </a:r>
            <a:r>
              <a:rPr lang="ko-KR" altLang="en-US" sz="800" dirty="0" smtClean="0"/>
              <a:t>기본</a:t>
            </a:r>
            <a:r>
              <a:rPr lang="en-US" altLang="ko-KR" sz="800" dirty="0" smtClean="0"/>
              <a:t>288) * 27</a:t>
            </a:r>
          </a:p>
          <a:p>
            <a:r>
              <a:rPr lang="en-US" altLang="ko-KR" sz="800" dirty="0" smtClean="0"/>
              <a:t>20 Bold</a:t>
            </a:r>
            <a:endParaRPr lang="en-US" altLang="ko-KR" sz="800" dirty="0"/>
          </a:p>
          <a:p>
            <a:r>
              <a:rPr lang="en-US" altLang="ko-KR" sz="800" dirty="0" smtClean="0"/>
              <a:t>Middle center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sp>
        <p:nvSpPr>
          <p:cNvPr id="83" name="직사각형 82"/>
          <p:cNvSpPr/>
          <p:nvPr/>
        </p:nvSpPr>
        <p:spPr>
          <a:xfrm>
            <a:off x="167054" y="1283626"/>
            <a:ext cx="1601925" cy="114541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en-US" altLang="ko-KR" sz="800" dirty="0" err="1" smtClean="0"/>
              <a:t>Var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단말 </a:t>
            </a:r>
            <a:r>
              <a:rPr lang="ko-KR" altLang="en-US" sz="800" dirty="0" err="1"/>
              <a:t>가로폭에</a:t>
            </a:r>
            <a:r>
              <a:rPr lang="ko-KR" altLang="en-US" sz="800" dirty="0"/>
              <a:t> 따라 증감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354</a:t>
            </a:r>
            <a:endParaRPr lang="en-US" altLang="ko-KR" sz="800" dirty="0"/>
          </a:p>
          <a:p>
            <a:r>
              <a:rPr lang="en-US" altLang="ko-KR" sz="800" dirty="0"/>
              <a:t>H : </a:t>
            </a:r>
            <a:r>
              <a:rPr lang="ko-KR" altLang="en-US" sz="800" dirty="0" smtClean="0"/>
              <a:t>메시지 </a:t>
            </a:r>
            <a:r>
              <a:rPr lang="ko-KR" altLang="en-US" sz="800" dirty="0" err="1" smtClean="0"/>
              <a:t>줄수에</a:t>
            </a:r>
            <a:r>
              <a:rPr lang="ko-KR" altLang="en-US" sz="800" dirty="0" smtClean="0"/>
              <a:t> 따라 가변</a:t>
            </a:r>
            <a:endParaRPr lang="en-US" altLang="ko-KR" sz="800" dirty="0" smtClean="0"/>
          </a:p>
          <a:p>
            <a:r>
              <a:rPr lang="en-US" altLang="ko-KR" sz="800" dirty="0" smtClean="0"/>
              <a:t>(1</a:t>
            </a:r>
            <a:r>
              <a:rPr lang="ko-KR" altLang="en-US" sz="800" dirty="0" smtClean="0"/>
              <a:t>줄일 경우 </a:t>
            </a:r>
            <a:r>
              <a:rPr lang="en-US" altLang="ko-KR" sz="800" dirty="0" smtClean="0"/>
              <a:t>95)</a:t>
            </a:r>
            <a:endParaRPr lang="en-US" altLang="ko-KR" sz="800" dirty="0"/>
          </a:p>
          <a:p>
            <a:r>
              <a:rPr lang="en-US" altLang="ko-KR" sz="800" dirty="0" smtClean="0"/>
              <a:t>bg_general_popup_top.9.png</a:t>
            </a:r>
            <a:endParaRPr lang="en-US" altLang="ko-KR" sz="800" dirty="0"/>
          </a:p>
        </p:txBody>
      </p:sp>
      <p:cxnSp>
        <p:nvCxnSpPr>
          <p:cNvPr id="84" name="직선 연결선 83"/>
          <p:cNvCxnSpPr/>
          <p:nvPr/>
        </p:nvCxnSpPr>
        <p:spPr>
          <a:xfrm rot="5400000" flipV="1">
            <a:off x="2064815" y="1837366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2016977" y="4088421"/>
            <a:ext cx="532792" cy="218229"/>
            <a:chOff x="1169377" y="5664766"/>
            <a:chExt cx="211016" cy="102988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 Box 18"/>
          <p:cNvSpPr txBox="1">
            <a:spLocks noChangeArrowheads="1"/>
          </p:cNvSpPr>
          <p:nvPr/>
        </p:nvSpPr>
        <p:spPr bwMode="auto">
          <a:xfrm>
            <a:off x="2015164" y="4022878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33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7353908" y="4088421"/>
            <a:ext cx="532792" cy="218229"/>
            <a:chOff x="1169377" y="5664766"/>
            <a:chExt cx="211016" cy="102988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 Box 18"/>
          <p:cNvSpPr txBox="1">
            <a:spLocks noChangeArrowheads="1"/>
          </p:cNvSpPr>
          <p:nvPr/>
        </p:nvSpPr>
        <p:spPr bwMode="auto">
          <a:xfrm>
            <a:off x="7352095" y="4022878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67055" y="4396104"/>
            <a:ext cx="1601925" cy="114541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en-US" altLang="ko-KR" sz="800" dirty="0" err="1" smtClean="0"/>
              <a:t>Var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단말 </a:t>
            </a:r>
            <a:r>
              <a:rPr lang="ko-KR" altLang="en-US" sz="800" dirty="0" err="1"/>
              <a:t>가로폭에</a:t>
            </a:r>
            <a:r>
              <a:rPr lang="ko-KR" altLang="en-US" sz="800" dirty="0"/>
              <a:t> 따라 증감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354</a:t>
            </a:r>
            <a:endParaRPr lang="en-US" altLang="ko-KR" sz="800" dirty="0"/>
          </a:p>
          <a:p>
            <a:r>
              <a:rPr lang="en-US" altLang="ko-KR" sz="800" dirty="0"/>
              <a:t>H : </a:t>
            </a:r>
            <a:r>
              <a:rPr lang="en-US" altLang="ko-KR" sz="800" dirty="0" smtClean="0"/>
              <a:t>79</a:t>
            </a:r>
            <a:endParaRPr lang="en-US" altLang="ko-KR" sz="800" dirty="0"/>
          </a:p>
          <a:p>
            <a:r>
              <a:rPr lang="en-US" altLang="ko-KR" sz="800" dirty="0" smtClean="0"/>
              <a:t>bg_general_popup_bnt_1.9.png</a:t>
            </a:r>
            <a:endParaRPr lang="en-US" altLang="ko-KR" sz="800" dirty="0"/>
          </a:p>
        </p:txBody>
      </p:sp>
      <p:cxnSp>
        <p:nvCxnSpPr>
          <p:cNvPr id="52" name="직선 연결선 51"/>
          <p:cNvCxnSpPr/>
          <p:nvPr/>
        </p:nvCxnSpPr>
        <p:spPr>
          <a:xfrm rot="5400000" flipV="1">
            <a:off x="2064817" y="4220088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 rot="5400000">
            <a:off x="2530635" y="3787426"/>
            <a:ext cx="302032" cy="218229"/>
            <a:chOff x="1169377" y="5664766"/>
            <a:chExt cx="211016" cy="102988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 Box 18"/>
          <p:cNvSpPr txBox="1">
            <a:spLocks noChangeArrowheads="1"/>
          </p:cNvSpPr>
          <p:nvPr/>
        </p:nvSpPr>
        <p:spPr bwMode="auto">
          <a:xfrm>
            <a:off x="2525118" y="3827498"/>
            <a:ext cx="529526" cy="112956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16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008185" y="3665479"/>
            <a:ext cx="216270" cy="218229"/>
            <a:chOff x="1169377" y="5664766"/>
            <a:chExt cx="211016" cy="10298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 Box 18"/>
          <p:cNvSpPr txBox="1">
            <a:spLocks noChangeArrowheads="1"/>
          </p:cNvSpPr>
          <p:nvPr/>
        </p:nvSpPr>
        <p:spPr bwMode="auto">
          <a:xfrm>
            <a:off x="2006372" y="3599936"/>
            <a:ext cx="214944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7535869" y="3411517"/>
            <a:ext cx="1028702" cy="342803"/>
          </a:xfrm>
          <a:prstGeom prst="bentConnector3">
            <a:avLst>
              <a:gd name="adj1" fmla="val 100427"/>
            </a:avLst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7679223" y="3665479"/>
            <a:ext cx="216270" cy="218229"/>
            <a:chOff x="1169377" y="5664766"/>
            <a:chExt cx="211016" cy="10298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7677410" y="3599936"/>
            <a:ext cx="214944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49179" y="6463733"/>
            <a:ext cx="1976164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>
                <a:solidFill>
                  <a:prstClr val="white"/>
                </a:solidFill>
              </a:rPr>
              <a:t>버튼</a:t>
            </a:r>
            <a:r>
              <a:rPr lang="en-US" altLang="ko-KR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>
                <a:solidFill>
                  <a:prstClr val="white"/>
                </a:solidFill>
              </a:rPr>
              <a:t>터치영역 버튼 </a:t>
            </a:r>
            <a:r>
              <a:rPr lang="en-US" altLang="ko-KR" sz="800" b="1" dirty="0">
                <a:solidFill>
                  <a:prstClr val="white"/>
                </a:solidFill>
              </a:rPr>
              <a:t>BG </a:t>
            </a:r>
            <a:r>
              <a:rPr lang="ko-KR" altLang="en-US" sz="800" b="1" dirty="0">
                <a:solidFill>
                  <a:prstClr val="white"/>
                </a:solidFill>
              </a:rPr>
              <a:t>이미지 전체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212017" y="2838810"/>
            <a:ext cx="1601925" cy="114541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en-US" altLang="ko-KR" sz="800" dirty="0" smtClean="0"/>
              <a:t>Popup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width-26</a:t>
            </a:r>
          </a:p>
          <a:p>
            <a:r>
              <a:rPr lang="en-US" altLang="ko-KR" sz="800" dirty="0" smtClean="0"/>
              <a:t>H : 1</a:t>
            </a:r>
          </a:p>
          <a:p>
            <a:r>
              <a:rPr lang="ko-KR" altLang="en-US" sz="800" dirty="0" smtClean="0"/>
              <a:t>메시지 영역 </a:t>
            </a:r>
            <a:r>
              <a:rPr lang="ko-KR" altLang="en-US" sz="800" dirty="0" err="1" smtClean="0"/>
              <a:t>최하단에</a:t>
            </a:r>
            <a:r>
              <a:rPr lang="ko-KR" altLang="en-US" sz="800" dirty="0" smtClean="0"/>
              <a:t> 배치</a:t>
            </a:r>
            <a:endParaRPr lang="en-US" altLang="ko-KR" sz="800" dirty="0" smtClean="0"/>
          </a:p>
          <a:p>
            <a:endParaRPr lang="en-US" altLang="ko-KR" sz="800" dirty="0"/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bbbbbb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68383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92" y="1269000"/>
            <a:ext cx="5989217" cy="43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5" name="직사각형 54"/>
          <p:cNvSpPr/>
          <p:nvPr/>
        </p:nvSpPr>
        <p:spPr>
          <a:xfrm>
            <a:off x="2015164" y="1732087"/>
            <a:ext cx="5889121" cy="2022228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015164" y="3745523"/>
            <a:ext cx="2934905" cy="133643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4951794" y="3745523"/>
            <a:ext cx="2934905" cy="133643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00. General rule &gt;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Popup &gt; 2 buttons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1073480" y="3317668"/>
            <a:ext cx="1608174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67054" y="2682895"/>
            <a:ext cx="1601925" cy="12695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W : </a:t>
            </a:r>
            <a:r>
              <a:rPr lang="ko-KR" altLang="en-US" sz="800" dirty="0" smtClean="0"/>
              <a:t>가변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단말 </a:t>
            </a:r>
            <a:r>
              <a:rPr lang="ko-KR" altLang="en-US" sz="800" dirty="0" err="1" smtClean="0"/>
              <a:t>가로폭에</a:t>
            </a:r>
            <a:r>
              <a:rPr lang="ko-KR" altLang="en-US" sz="800" dirty="0" smtClean="0"/>
              <a:t> 따라 증감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H : </a:t>
            </a:r>
            <a:r>
              <a:rPr lang="ko-KR" altLang="en-US" sz="800" dirty="0" smtClean="0"/>
              <a:t>가변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메시지</a:t>
            </a:r>
            <a:r>
              <a:rPr lang="en-US" altLang="ko-KR" sz="800" dirty="0" smtClean="0"/>
              <a:t> 1</a:t>
            </a:r>
            <a:r>
              <a:rPr lang="ko-KR" altLang="en-US" sz="800" dirty="0" smtClean="0"/>
              <a:t>줄 당 </a:t>
            </a:r>
            <a:r>
              <a:rPr lang="en-US" altLang="ko-KR" sz="800" dirty="0" smtClean="0"/>
              <a:t>27</a:t>
            </a:r>
            <a:r>
              <a:rPr lang="ko-KR" altLang="en-US" sz="800" dirty="0" smtClean="0"/>
              <a:t>씩 증가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 smtClean="0"/>
              <a:t>Top Left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1725019" y="4728087"/>
            <a:ext cx="508228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016977" y="2549768"/>
            <a:ext cx="532792" cy="218229"/>
            <a:chOff x="1169377" y="5664766"/>
            <a:chExt cx="211016" cy="102988"/>
          </a:xfrm>
        </p:grpSpPr>
        <p:cxnSp>
          <p:nvCxnSpPr>
            <p:cNvPr id="61" name="직선 연결선 60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 Box 18"/>
          <p:cNvSpPr txBox="1">
            <a:spLocks noChangeArrowheads="1"/>
          </p:cNvSpPr>
          <p:nvPr/>
        </p:nvSpPr>
        <p:spPr bwMode="auto">
          <a:xfrm>
            <a:off x="7659826" y="4728087"/>
            <a:ext cx="508228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2015164" y="2484225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33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7353908" y="2549768"/>
            <a:ext cx="532792" cy="218229"/>
            <a:chOff x="1169377" y="5664766"/>
            <a:chExt cx="211016" cy="102988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7352095" y="2484225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33</a:t>
            </a:r>
          </a:p>
        </p:txBody>
      </p:sp>
      <p:grpSp>
        <p:nvGrpSpPr>
          <p:cNvPr id="90" name="그룹 89"/>
          <p:cNvGrpSpPr/>
          <p:nvPr/>
        </p:nvGrpSpPr>
        <p:grpSpPr>
          <a:xfrm rot="5400000">
            <a:off x="2281604" y="2023022"/>
            <a:ext cx="800098" cy="218229"/>
            <a:chOff x="1169377" y="5664766"/>
            <a:chExt cx="211016" cy="102988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Box 18"/>
          <p:cNvSpPr txBox="1">
            <a:spLocks noChangeArrowheads="1"/>
          </p:cNvSpPr>
          <p:nvPr/>
        </p:nvSpPr>
        <p:spPr bwMode="auto">
          <a:xfrm>
            <a:off x="2525118" y="2079779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48</a:t>
            </a:r>
          </a:p>
        </p:txBody>
      </p:sp>
      <p:grpSp>
        <p:nvGrpSpPr>
          <p:cNvPr id="95" name="그룹 94"/>
          <p:cNvGrpSpPr/>
          <p:nvPr/>
        </p:nvGrpSpPr>
        <p:grpSpPr>
          <a:xfrm rot="5400000">
            <a:off x="2387111" y="4678301"/>
            <a:ext cx="589083" cy="218229"/>
            <a:chOff x="1169377" y="5664766"/>
            <a:chExt cx="211016" cy="102988"/>
          </a:xfrm>
        </p:grpSpPr>
        <p:cxnSp>
          <p:nvCxnSpPr>
            <p:cNvPr id="96" name="직선 연결선 95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18"/>
          <p:cNvSpPr txBox="1">
            <a:spLocks noChangeArrowheads="1"/>
          </p:cNvSpPr>
          <p:nvPr/>
        </p:nvSpPr>
        <p:spPr bwMode="auto">
          <a:xfrm>
            <a:off x="2525118" y="4716938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36</a:t>
            </a:r>
          </a:p>
        </p:txBody>
      </p:sp>
      <p:grpSp>
        <p:nvGrpSpPr>
          <p:cNvPr id="100" name="그룹 99"/>
          <p:cNvGrpSpPr/>
          <p:nvPr/>
        </p:nvGrpSpPr>
        <p:grpSpPr>
          <a:xfrm rot="5400000">
            <a:off x="2527788" y="3482546"/>
            <a:ext cx="307726" cy="218229"/>
            <a:chOff x="1169377" y="5664766"/>
            <a:chExt cx="211016" cy="102988"/>
          </a:xfrm>
        </p:grpSpPr>
        <p:cxnSp>
          <p:nvCxnSpPr>
            <p:cNvPr id="101" name="직선 연결선 100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 Box 18"/>
          <p:cNvSpPr txBox="1">
            <a:spLocks noChangeArrowheads="1"/>
          </p:cNvSpPr>
          <p:nvPr/>
        </p:nvSpPr>
        <p:spPr bwMode="auto">
          <a:xfrm>
            <a:off x="2525118" y="3537349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05" name="직선 연결선 104"/>
          <p:cNvCxnSpPr/>
          <p:nvPr/>
        </p:nvCxnSpPr>
        <p:spPr>
          <a:xfrm flipH="1">
            <a:off x="7097402" y="4420948"/>
            <a:ext cx="21839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8374716" y="4339654"/>
            <a:ext cx="1433964" cy="10315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(</a:t>
            </a:r>
            <a:r>
              <a:rPr lang="ko-KR" altLang="en-US" sz="800" dirty="0" smtClean="0"/>
              <a:t>기본</a:t>
            </a:r>
            <a:r>
              <a:rPr lang="en-US" altLang="ko-KR" sz="800" dirty="0" smtClean="0"/>
              <a:t>150) * 27</a:t>
            </a:r>
          </a:p>
          <a:p>
            <a:r>
              <a:rPr lang="en-US" altLang="ko-KR" sz="800" dirty="0" smtClean="0"/>
              <a:t>20 Bold</a:t>
            </a:r>
            <a:endParaRPr lang="en-US" altLang="ko-KR" sz="800" dirty="0"/>
          </a:p>
          <a:p>
            <a:r>
              <a:rPr lang="en-US" altLang="ko-KR" sz="800" dirty="0" smtClean="0"/>
              <a:t>Middle center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167054" y="1283626"/>
            <a:ext cx="1601925" cy="114541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en-US" altLang="ko-KR" sz="800" dirty="0" err="1" smtClean="0"/>
              <a:t>Var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단말 </a:t>
            </a:r>
            <a:r>
              <a:rPr lang="ko-KR" altLang="en-US" sz="800" dirty="0" err="1"/>
              <a:t>가로폭에</a:t>
            </a:r>
            <a:r>
              <a:rPr lang="ko-KR" altLang="en-US" sz="800" dirty="0"/>
              <a:t> 따라 증감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354</a:t>
            </a:r>
            <a:endParaRPr lang="en-US" altLang="ko-KR" sz="800" dirty="0"/>
          </a:p>
          <a:p>
            <a:r>
              <a:rPr lang="en-US" altLang="ko-KR" sz="800" dirty="0"/>
              <a:t>H : </a:t>
            </a:r>
            <a:r>
              <a:rPr lang="ko-KR" altLang="en-US" sz="800" dirty="0" smtClean="0"/>
              <a:t>메시지 </a:t>
            </a:r>
            <a:r>
              <a:rPr lang="ko-KR" altLang="en-US" sz="800" dirty="0" err="1" smtClean="0"/>
              <a:t>줄수에</a:t>
            </a:r>
            <a:r>
              <a:rPr lang="ko-KR" altLang="en-US" sz="800" dirty="0" smtClean="0"/>
              <a:t> 따라 가변</a:t>
            </a:r>
            <a:endParaRPr lang="en-US" altLang="ko-KR" sz="800" dirty="0"/>
          </a:p>
          <a:p>
            <a:r>
              <a:rPr lang="en-US" altLang="ko-KR" sz="800" dirty="0" smtClean="0"/>
              <a:t>bg_general_popup_top.9.png</a:t>
            </a:r>
            <a:endParaRPr lang="en-US" altLang="ko-KR" sz="800" dirty="0"/>
          </a:p>
        </p:txBody>
      </p:sp>
      <p:cxnSp>
        <p:nvCxnSpPr>
          <p:cNvPr id="108" name="직선 연결선 107"/>
          <p:cNvCxnSpPr/>
          <p:nvPr/>
        </p:nvCxnSpPr>
        <p:spPr>
          <a:xfrm rot="5400000" flipV="1">
            <a:off x="2064815" y="1837366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2016977" y="4088421"/>
            <a:ext cx="321777" cy="218229"/>
            <a:chOff x="1169377" y="5664766"/>
            <a:chExt cx="211016" cy="102988"/>
          </a:xfrm>
        </p:grpSpPr>
        <p:cxnSp>
          <p:nvCxnSpPr>
            <p:cNvPr id="110" name="직선 연결선 109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 Box 18"/>
          <p:cNvSpPr txBox="1">
            <a:spLocks noChangeArrowheads="1"/>
          </p:cNvSpPr>
          <p:nvPr/>
        </p:nvSpPr>
        <p:spPr bwMode="auto">
          <a:xfrm>
            <a:off x="2015164" y="4022878"/>
            <a:ext cx="341567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7570176" y="4088421"/>
            <a:ext cx="316523" cy="218229"/>
            <a:chOff x="1169377" y="5664766"/>
            <a:chExt cx="211016" cy="102988"/>
          </a:xfrm>
        </p:grpSpPr>
        <p:cxnSp>
          <p:nvCxnSpPr>
            <p:cNvPr id="115" name="직선 연결선 114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 Box 18"/>
          <p:cNvSpPr txBox="1">
            <a:spLocks noChangeArrowheads="1"/>
          </p:cNvSpPr>
          <p:nvPr/>
        </p:nvSpPr>
        <p:spPr bwMode="auto">
          <a:xfrm>
            <a:off x="7567037" y="4022878"/>
            <a:ext cx="314583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167055" y="4017053"/>
            <a:ext cx="1601925" cy="99522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ko-KR" altLang="en-US" sz="800" dirty="0" smtClean="0"/>
              <a:t>메시지 영역 </a:t>
            </a:r>
            <a:r>
              <a:rPr lang="en-US" altLang="ko-KR" sz="800" dirty="0" smtClean="0"/>
              <a:t>Width/2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177)</a:t>
            </a:r>
            <a:endParaRPr lang="en-US" altLang="ko-KR" sz="800" dirty="0"/>
          </a:p>
          <a:p>
            <a:r>
              <a:rPr lang="en-US" altLang="ko-KR" sz="800" dirty="0"/>
              <a:t>H : </a:t>
            </a:r>
            <a:r>
              <a:rPr lang="en-US" altLang="ko-KR" sz="800" dirty="0" smtClean="0"/>
              <a:t>79</a:t>
            </a:r>
            <a:endParaRPr lang="en-US" altLang="ko-KR" sz="800" dirty="0"/>
          </a:p>
          <a:p>
            <a:r>
              <a:rPr lang="en-US" altLang="ko-KR" sz="800" dirty="0" smtClean="0"/>
              <a:t>bg_general_popup_bnt_2_l.9.png</a:t>
            </a:r>
          </a:p>
          <a:p>
            <a:r>
              <a:rPr lang="en-US" altLang="ko-KR" sz="800" dirty="0" smtClean="0"/>
              <a:t>bg_general_popup_bnt_2_r.9.png</a:t>
            </a:r>
            <a:endParaRPr lang="en-US" altLang="ko-KR" sz="800" dirty="0"/>
          </a:p>
        </p:txBody>
      </p:sp>
      <p:cxnSp>
        <p:nvCxnSpPr>
          <p:cNvPr id="120" name="직선 연결선 119"/>
          <p:cNvCxnSpPr/>
          <p:nvPr/>
        </p:nvCxnSpPr>
        <p:spPr>
          <a:xfrm rot="5400000" flipV="1">
            <a:off x="2064818" y="4282681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 rot="5400000">
            <a:off x="2529783" y="3788278"/>
            <a:ext cx="303736" cy="218229"/>
            <a:chOff x="1169377" y="5664766"/>
            <a:chExt cx="211016" cy="10298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 Box 18"/>
          <p:cNvSpPr txBox="1">
            <a:spLocks noChangeArrowheads="1"/>
          </p:cNvSpPr>
          <p:nvPr/>
        </p:nvSpPr>
        <p:spPr bwMode="auto">
          <a:xfrm>
            <a:off x="2525118" y="3827498"/>
            <a:ext cx="529526" cy="112956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16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2008185" y="3665479"/>
            <a:ext cx="216270" cy="218229"/>
            <a:chOff x="1169377" y="5664766"/>
            <a:chExt cx="211016" cy="102988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 Box 18"/>
          <p:cNvSpPr txBox="1">
            <a:spLocks noChangeArrowheads="1"/>
          </p:cNvSpPr>
          <p:nvPr/>
        </p:nvSpPr>
        <p:spPr bwMode="auto">
          <a:xfrm>
            <a:off x="2006372" y="3599936"/>
            <a:ext cx="214944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32" name="꺾인 연결선 131"/>
          <p:cNvCxnSpPr/>
          <p:nvPr/>
        </p:nvCxnSpPr>
        <p:spPr>
          <a:xfrm rot="10800000" flipV="1">
            <a:off x="7535869" y="3411517"/>
            <a:ext cx="1028702" cy="342803"/>
          </a:xfrm>
          <a:prstGeom prst="bentConnector3">
            <a:avLst>
              <a:gd name="adj1" fmla="val 100427"/>
            </a:avLst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/>
          <p:cNvGrpSpPr/>
          <p:nvPr/>
        </p:nvGrpSpPr>
        <p:grpSpPr>
          <a:xfrm>
            <a:off x="7679223" y="3665479"/>
            <a:ext cx="216270" cy="218229"/>
            <a:chOff x="1169377" y="5664766"/>
            <a:chExt cx="211016" cy="102988"/>
          </a:xfrm>
        </p:grpSpPr>
        <p:cxnSp>
          <p:nvCxnSpPr>
            <p:cNvPr id="134" name="직선 연결선 133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 Box 18"/>
          <p:cNvSpPr txBox="1">
            <a:spLocks noChangeArrowheads="1"/>
          </p:cNvSpPr>
          <p:nvPr/>
        </p:nvSpPr>
        <p:spPr bwMode="auto">
          <a:xfrm>
            <a:off x="7677410" y="3599936"/>
            <a:ext cx="214944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949179" y="6463733"/>
            <a:ext cx="1976164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white"/>
                </a:solidFill>
              </a:rPr>
              <a:t>버튼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터치영역 버튼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BG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이미지 전체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4826977" y="4132383"/>
            <a:ext cx="130070" cy="218229"/>
            <a:chOff x="1169377" y="5664766"/>
            <a:chExt cx="211016" cy="102988"/>
          </a:xfrm>
        </p:grpSpPr>
        <p:cxnSp>
          <p:nvCxnSpPr>
            <p:cNvPr id="141" name="직선 연결선 140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 Box 18"/>
          <p:cNvSpPr txBox="1">
            <a:spLocks noChangeArrowheads="1"/>
          </p:cNvSpPr>
          <p:nvPr/>
        </p:nvSpPr>
        <p:spPr bwMode="auto">
          <a:xfrm>
            <a:off x="4823837" y="4066840"/>
            <a:ext cx="129273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5" name="꺾인 연결선 144"/>
          <p:cNvCxnSpPr/>
          <p:nvPr/>
        </p:nvCxnSpPr>
        <p:spPr>
          <a:xfrm rot="10800000">
            <a:off x="4545623" y="4339654"/>
            <a:ext cx="4018948" cy="891870"/>
          </a:xfrm>
          <a:prstGeom prst="bentConnector3">
            <a:avLst>
              <a:gd name="adj1" fmla="val 99880"/>
            </a:avLst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/>
          <p:nvPr/>
        </p:nvCxnSpPr>
        <p:spPr>
          <a:xfrm rot="10800000">
            <a:off x="4953001" y="4571500"/>
            <a:ext cx="3611571" cy="1310657"/>
          </a:xfrm>
          <a:prstGeom prst="bentConnector3">
            <a:avLst>
              <a:gd name="adj1" fmla="val 50000"/>
            </a:avLst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/>
          <p:cNvGrpSpPr/>
          <p:nvPr/>
        </p:nvGrpSpPr>
        <p:grpSpPr>
          <a:xfrm rot="5400000">
            <a:off x="4936880" y="4818978"/>
            <a:ext cx="307726" cy="218229"/>
            <a:chOff x="1169377" y="5664766"/>
            <a:chExt cx="211016" cy="102988"/>
          </a:xfrm>
        </p:grpSpPr>
        <p:cxnSp>
          <p:nvCxnSpPr>
            <p:cNvPr id="149" name="직선 연결선 148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 Box 18"/>
          <p:cNvSpPr txBox="1">
            <a:spLocks noChangeArrowheads="1"/>
          </p:cNvSpPr>
          <p:nvPr/>
        </p:nvSpPr>
        <p:spPr bwMode="auto">
          <a:xfrm>
            <a:off x="4934210" y="4873781"/>
            <a:ext cx="529526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no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8212017" y="5521770"/>
            <a:ext cx="1601925" cy="720774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en-US" altLang="ko-KR" sz="800" dirty="0" smtClean="0"/>
              <a:t>1</a:t>
            </a:r>
          </a:p>
          <a:p>
            <a:r>
              <a:rPr lang="en-US" altLang="ko-KR" sz="800" dirty="0" smtClean="0"/>
              <a:t>H : 60</a:t>
            </a:r>
          </a:p>
          <a:p>
            <a:r>
              <a:rPr lang="ko-KR" altLang="en-US" sz="800" dirty="0" smtClean="0"/>
              <a:t>버튼 영역 중앙 </a:t>
            </a:r>
            <a:r>
              <a:rPr lang="ko-KR" altLang="en-US" sz="800" dirty="0" err="1" smtClean="0"/>
              <a:t>최상단에</a:t>
            </a:r>
            <a:r>
              <a:rPr lang="ko-KR" altLang="en-US" sz="800" dirty="0" smtClean="0"/>
              <a:t> 배치</a:t>
            </a:r>
            <a:endParaRPr lang="en-US" altLang="ko-KR" sz="800" dirty="0" smtClean="0"/>
          </a:p>
          <a:p>
            <a:endParaRPr lang="en-US" altLang="ko-KR" sz="800" dirty="0"/>
          </a:p>
          <a:p>
            <a:r>
              <a:rPr lang="en-US" altLang="ko-KR" sz="800" dirty="0" smtClean="0"/>
              <a:t>#e4e4e4</a:t>
            </a:r>
            <a:endParaRPr lang="en-US" altLang="ko-KR" sz="800" dirty="0"/>
          </a:p>
        </p:txBody>
      </p:sp>
      <p:sp>
        <p:nvSpPr>
          <p:cNvPr id="126" name="직사각형 125"/>
          <p:cNvSpPr/>
          <p:nvPr/>
        </p:nvSpPr>
        <p:spPr>
          <a:xfrm>
            <a:off x="8212017" y="2749367"/>
            <a:ext cx="1601925" cy="1022538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W : </a:t>
            </a:r>
            <a:r>
              <a:rPr lang="en-US" altLang="ko-KR" sz="800" dirty="0" smtClean="0"/>
              <a:t>Popup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width-26(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328)</a:t>
            </a:r>
          </a:p>
          <a:p>
            <a:r>
              <a:rPr lang="en-US" altLang="ko-KR" sz="800" dirty="0" smtClean="0"/>
              <a:t>H : 1</a:t>
            </a:r>
            <a:endParaRPr lang="en-US" altLang="ko-KR" sz="800" dirty="0"/>
          </a:p>
          <a:p>
            <a:r>
              <a:rPr lang="ko-KR" altLang="en-US" sz="800" dirty="0" smtClean="0"/>
              <a:t>메시지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영역 </a:t>
            </a:r>
            <a:r>
              <a:rPr lang="ko-KR" altLang="en-US" sz="800" dirty="0" err="1"/>
              <a:t>최하단에</a:t>
            </a:r>
            <a:r>
              <a:rPr lang="ko-KR" altLang="en-US" sz="800" dirty="0"/>
              <a:t> 배치</a:t>
            </a:r>
            <a:endParaRPr lang="en-US" altLang="ko-KR" sz="800" dirty="0"/>
          </a:p>
          <a:p>
            <a:endParaRPr lang="en-US" altLang="ko-KR" sz="800" dirty="0" smtClean="0"/>
          </a:p>
          <a:p>
            <a:endParaRPr lang="en-US" altLang="ko-KR" sz="800" dirty="0"/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bbbbbb</a:t>
            </a:r>
            <a:endParaRPr lang="en-US" altLang="ko-KR" sz="800" dirty="0"/>
          </a:p>
        </p:txBody>
      </p:sp>
      <p:cxnSp>
        <p:nvCxnSpPr>
          <p:cNvPr id="153" name="꺾인 연결선 152"/>
          <p:cNvCxnSpPr>
            <a:stCxn id="119" idx="2"/>
          </p:cNvCxnSpPr>
          <p:nvPr/>
        </p:nvCxnSpPr>
        <p:spPr>
          <a:xfrm rot="5400000" flipH="1" flipV="1">
            <a:off x="3058868" y="2556536"/>
            <a:ext cx="364894" cy="4546594"/>
          </a:xfrm>
          <a:prstGeom prst="bentConnector4">
            <a:avLst>
              <a:gd name="adj1" fmla="val -253003"/>
              <a:gd name="adj2" fmla="val 99998"/>
            </a:avLst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/>
          <p:cNvGrpSpPr/>
          <p:nvPr/>
        </p:nvGrpSpPr>
        <p:grpSpPr>
          <a:xfrm>
            <a:off x="4958861" y="4132383"/>
            <a:ext cx="130070" cy="218229"/>
            <a:chOff x="1169377" y="5664766"/>
            <a:chExt cx="211016" cy="102988"/>
          </a:xfrm>
        </p:grpSpPr>
        <p:cxnSp>
          <p:nvCxnSpPr>
            <p:cNvPr id="160" name="직선 연결선 159"/>
            <p:cNvCxnSpPr/>
            <p:nvPr/>
          </p:nvCxnSpPr>
          <p:spPr>
            <a:xfrm>
              <a:off x="1169377" y="5664766"/>
              <a:ext cx="0" cy="10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1380393" y="5664766"/>
              <a:ext cx="0" cy="94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>
              <a:off x="1169377" y="5716260"/>
              <a:ext cx="2110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 Box 18"/>
          <p:cNvSpPr txBox="1">
            <a:spLocks noChangeArrowheads="1"/>
          </p:cNvSpPr>
          <p:nvPr/>
        </p:nvSpPr>
        <p:spPr bwMode="auto">
          <a:xfrm>
            <a:off x="4955721" y="4066840"/>
            <a:ext cx="129273" cy="138499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V1.021</a:t>
            </a:r>
          </a:p>
          <a:p>
            <a:r>
              <a:rPr lang="ko-KR" altLang="en-US" sz="800" b="1" dirty="0" smtClean="0"/>
              <a:t>가이드 수정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34348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dirty="0" smtClean="0"/>
              <a:t>01. </a:t>
            </a:r>
            <a:r>
              <a:rPr lang="ko-KR" altLang="en-US" sz="3600" b="1" dirty="0" err="1" smtClean="0"/>
              <a:t>앱실행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24577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스플래시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62" y="1011836"/>
            <a:ext cx="3077875" cy="5471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/>
          <p:nvPr/>
        </p:nvCxnSpPr>
        <p:spPr>
          <a:xfrm flipH="1">
            <a:off x="6193271" y="4474420"/>
            <a:ext cx="1052355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245626" y="4089371"/>
            <a:ext cx="1915616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Device width </a:t>
            </a:r>
            <a:r>
              <a:rPr lang="ko-KR" altLang="en-US" sz="800" dirty="0"/>
              <a:t>에 맞추어 </a:t>
            </a:r>
            <a:r>
              <a:rPr lang="en-US" altLang="ko-KR" sz="800" dirty="0"/>
              <a:t>Ratio</a:t>
            </a:r>
            <a:r>
              <a:rPr lang="ko-KR" altLang="en-US" sz="800" dirty="0"/>
              <a:t>를 유지하며 </a:t>
            </a:r>
            <a:r>
              <a:rPr lang="ko-KR" altLang="en-US" sz="800" dirty="0" err="1"/>
              <a:t>꽉차게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배치</a:t>
            </a:r>
            <a:endParaRPr lang="en-US" altLang="ko-KR" sz="800" dirty="0" smtClean="0"/>
          </a:p>
          <a:p>
            <a:r>
              <a:rPr lang="en-US" altLang="ko-KR" sz="800" dirty="0" smtClean="0"/>
              <a:t>(360 * 640)</a:t>
            </a:r>
          </a:p>
          <a:p>
            <a:r>
              <a:rPr lang="en-US" altLang="ko-KR" sz="800" dirty="0" smtClean="0"/>
              <a:t>bg_splash.png</a:t>
            </a:r>
          </a:p>
          <a:p>
            <a:r>
              <a:rPr lang="en-US" altLang="ko-KR" sz="800" dirty="0" smtClean="0"/>
              <a:t>Bottom center</a:t>
            </a:r>
            <a:endParaRPr lang="en-US" altLang="ko-KR" sz="800" dirty="0"/>
          </a:p>
        </p:txBody>
      </p:sp>
      <p:sp>
        <p:nvSpPr>
          <p:cNvPr id="7" name="직사각형 6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FF4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V0.6</a:t>
            </a:r>
          </a:p>
          <a:p>
            <a:r>
              <a:rPr lang="en-US" altLang="ko-KR" sz="800" b="1" dirty="0" smtClean="0"/>
              <a:t>Splash image </a:t>
            </a:r>
            <a:r>
              <a:rPr lang="ko-KR" altLang="en-US" sz="800" b="1" dirty="0" smtClean="0"/>
              <a:t>수정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934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70" y="1012416"/>
            <a:ext cx="3078000" cy="547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4742191" y="3911024"/>
            <a:ext cx="178993" cy="107722"/>
            <a:chOff x="8070162" y="3911025"/>
            <a:chExt cx="178993" cy="107722"/>
          </a:xfrm>
        </p:grpSpPr>
        <p:sp>
          <p:nvSpPr>
            <p:cNvPr id="14" name="TextBox 13"/>
            <p:cNvSpPr txBox="1"/>
            <p:nvPr/>
          </p:nvSpPr>
          <p:spPr>
            <a:xfrm>
              <a:off x="8070162" y="3911025"/>
              <a:ext cx="17899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 dirty="0" smtClean="0"/>
                <a:t>10</a:t>
              </a:r>
              <a:endParaRPr lang="ko-KR" altLang="en-US" sz="700" b="1" dirty="0"/>
            </a:p>
          </p:txBody>
        </p:sp>
        <p:grpSp>
          <p:nvGrpSpPr>
            <p:cNvPr id="16" name="그룹 15"/>
            <p:cNvGrpSpPr/>
            <p:nvPr/>
          </p:nvGrpSpPr>
          <p:grpSpPr>
            <a:xfrm rot="5400000">
              <a:off x="8178798" y="3935662"/>
              <a:ext cx="94993" cy="45719"/>
              <a:chOff x="4513152" y="1236545"/>
              <a:chExt cx="117695" cy="76207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4513152" y="1276539"/>
                <a:ext cx="1176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/>
          <p:cNvGrpSpPr/>
          <p:nvPr/>
        </p:nvGrpSpPr>
        <p:grpSpPr>
          <a:xfrm>
            <a:off x="4742191" y="4710494"/>
            <a:ext cx="178999" cy="107722"/>
            <a:chOff x="8070162" y="3868930"/>
            <a:chExt cx="178999" cy="171571"/>
          </a:xfrm>
        </p:grpSpPr>
        <p:sp>
          <p:nvSpPr>
            <p:cNvPr id="34" name="TextBox 33"/>
            <p:cNvSpPr txBox="1"/>
            <p:nvPr/>
          </p:nvSpPr>
          <p:spPr>
            <a:xfrm>
              <a:off x="8070162" y="3868930"/>
              <a:ext cx="178993" cy="1715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 dirty="0" smtClean="0"/>
                <a:t>6</a:t>
              </a:r>
              <a:endParaRPr lang="ko-KR" altLang="en-US" sz="700" b="1" dirty="0"/>
            </a:p>
          </p:txBody>
        </p:sp>
        <p:grpSp>
          <p:nvGrpSpPr>
            <p:cNvPr id="35" name="그룹 34"/>
            <p:cNvGrpSpPr/>
            <p:nvPr/>
          </p:nvGrpSpPr>
          <p:grpSpPr>
            <a:xfrm rot="5400000">
              <a:off x="8173492" y="3930425"/>
              <a:ext cx="105620" cy="45719"/>
              <a:chOff x="4499988" y="1236545"/>
              <a:chExt cx="130859" cy="76207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499988" y="1276551"/>
                <a:ext cx="11769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그룹 38"/>
          <p:cNvGrpSpPr/>
          <p:nvPr/>
        </p:nvGrpSpPr>
        <p:grpSpPr>
          <a:xfrm>
            <a:off x="4415359" y="4872975"/>
            <a:ext cx="505826" cy="699395"/>
            <a:chOff x="7743330" y="3911025"/>
            <a:chExt cx="505826" cy="94993"/>
          </a:xfrm>
        </p:grpSpPr>
        <p:sp>
          <p:nvSpPr>
            <p:cNvPr id="40" name="TextBox 39"/>
            <p:cNvSpPr txBox="1"/>
            <p:nvPr/>
          </p:nvSpPr>
          <p:spPr>
            <a:xfrm>
              <a:off x="7743330" y="3951206"/>
              <a:ext cx="505826" cy="14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700" b="1" dirty="0" smtClean="0"/>
                <a:t>가변영역</a:t>
              </a:r>
              <a:endParaRPr lang="ko-KR" altLang="en-US" sz="700" b="1" dirty="0"/>
            </a:p>
          </p:txBody>
        </p:sp>
        <p:grpSp>
          <p:nvGrpSpPr>
            <p:cNvPr id="41" name="그룹 40"/>
            <p:cNvGrpSpPr/>
            <p:nvPr/>
          </p:nvGrpSpPr>
          <p:grpSpPr>
            <a:xfrm rot="5400000">
              <a:off x="8178798" y="3935662"/>
              <a:ext cx="94993" cy="45719"/>
              <a:chOff x="4513152" y="1236545"/>
              <a:chExt cx="117695" cy="76207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4513152" y="1276539"/>
                <a:ext cx="1176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그룹 44"/>
          <p:cNvGrpSpPr/>
          <p:nvPr/>
        </p:nvGrpSpPr>
        <p:grpSpPr>
          <a:xfrm>
            <a:off x="4355981" y="6007068"/>
            <a:ext cx="565203" cy="153944"/>
            <a:chOff x="7683952" y="3911025"/>
            <a:chExt cx="565203" cy="94993"/>
          </a:xfrm>
        </p:grpSpPr>
        <p:sp>
          <p:nvSpPr>
            <p:cNvPr id="46" name="TextBox 45"/>
            <p:cNvSpPr txBox="1"/>
            <p:nvPr/>
          </p:nvSpPr>
          <p:spPr>
            <a:xfrm>
              <a:off x="7683952" y="3925287"/>
              <a:ext cx="505826" cy="6647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700" b="1" dirty="0" smtClean="0"/>
                <a:t>20</a:t>
              </a:r>
              <a:endParaRPr lang="ko-KR" altLang="en-US" sz="700" b="1" dirty="0"/>
            </a:p>
          </p:txBody>
        </p:sp>
        <p:grpSp>
          <p:nvGrpSpPr>
            <p:cNvPr id="47" name="그룹 46"/>
            <p:cNvGrpSpPr/>
            <p:nvPr/>
          </p:nvGrpSpPr>
          <p:grpSpPr>
            <a:xfrm rot="5400000">
              <a:off x="8178799" y="3935662"/>
              <a:ext cx="94993" cy="45719"/>
              <a:chOff x="4513152" y="1236545"/>
              <a:chExt cx="117695" cy="76207"/>
            </a:xfrm>
          </p:grpSpPr>
          <p:cxnSp>
            <p:nvCxnSpPr>
              <p:cNvPr id="48" name="직선 연결선 47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513152" y="1276539"/>
                <a:ext cx="1176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/>
          <p:cNvGrpSpPr/>
          <p:nvPr/>
        </p:nvGrpSpPr>
        <p:grpSpPr>
          <a:xfrm>
            <a:off x="4355981" y="6333639"/>
            <a:ext cx="565203" cy="153944"/>
            <a:chOff x="7683952" y="3911025"/>
            <a:chExt cx="565203" cy="94993"/>
          </a:xfrm>
        </p:grpSpPr>
        <p:sp>
          <p:nvSpPr>
            <p:cNvPr id="54" name="TextBox 53"/>
            <p:cNvSpPr txBox="1"/>
            <p:nvPr/>
          </p:nvSpPr>
          <p:spPr>
            <a:xfrm>
              <a:off x="7683952" y="3925287"/>
              <a:ext cx="505826" cy="6647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700" b="1" dirty="0" smtClean="0"/>
                <a:t>16</a:t>
              </a:r>
              <a:endParaRPr lang="ko-KR" altLang="en-US" sz="700" b="1" dirty="0"/>
            </a:p>
          </p:txBody>
        </p:sp>
        <p:grpSp>
          <p:nvGrpSpPr>
            <p:cNvPr id="55" name="그룹 54"/>
            <p:cNvGrpSpPr/>
            <p:nvPr/>
          </p:nvGrpSpPr>
          <p:grpSpPr>
            <a:xfrm rot="5400000">
              <a:off x="8178799" y="3935662"/>
              <a:ext cx="94993" cy="45719"/>
              <a:chOff x="4513152" y="1236545"/>
              <a:chExt cx="117695" cy="76207"/>
            </a:xfrm>
          </p:grpSpPr>
          <p:cxnSp>
            <p:nvCxnSpPr>
              <p:cNvPr id="56" name="직선 연결선 55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513152" y="1276539"/>
                <a:ext cx="1176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/>
          <p:cNvGrpSpPr/>
          <p:nvPr/>
        </p:nvGrpSpPr>
        <p:grpSpPr>
          <a:xfrm>
            <a:off x="3359635" y="5768516"/>
            <a:ext cx="277274" cy="208627"/>
            <a:chOff x="6647660" y="5768517"/>
            <a:chExt cx="507037" cy="208627"/>
          </a:xfrm>
        </p:grpSpPr>
        <p:sp>
          <p:nvSpPr>
            <p:cNvPr id="59" name="TextBox 58"/>
            <p:cNvSpPr txBox="1"/>
            <p:nvPr/>
          </p:nvSpPr>
          <p:spPr>
            <a:xfrm>
              <a:off x="6647660" y="5869422"/>
              <a:ext cx="5070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 dirty="0" smtClean="0"/>
                <a:t>20</a:t>
              </a:r>
              <a:endParaRPr lang="ko-KR" altLang="en-US" sz="700" b="1" dirty="0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6735803" y="5768517"/>
              <a:ext cx="321177" cy="154578"/>
              <a:chOff x="4513152" y="1236545"/>
              <a:chExt cx="117695" cy="76207"/>
            </a:xfrm>
          </p:grpSpPr>
          <p:cxnSp>
            <p:nvCxnSpPr>
              <p:cNvPr id="61" name="직선 연결선 60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4513152" y="1276539"/>
                <a:ext cx="1176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그룹 63"/>
          <p:cNvGrpSpPr/>
          <p:nvPr/>
        </p:nvGrpSpPr>
        <p:grpSpPr>
          <a:xfrm>
            <a:off x="6269090" y="5768516"/>
            <a:ext cx="277274" cy="208627"/>
            <a:chOff x="6647660" y="5768517"/>
            <a:chExt cx="507037" cy="208627"/>
          </a:xfrm>
        </p:grpSpPr>
        <p:sp>
          <p:nvSpPr>
            <p:cNvPr id="65" name="TextBox 64"/>
            <p:cNvSpPr txBox="1"/>
            <p:nvPr/>
          </p:nvSpPr>
          <p:spPr>
            <a:xfrm>
              <a:off x="6647660" y="5869422"/>
              <a:ext cx="5070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 dirty="0" smtClean="0"/>
                <a:t>20</a:t>
              </a:r>
              <a:endParaRPr lang="ko-KR" altLang="en-US" sz="700" b="1" dirty="0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6735803" y="5768517"/>
              <a:ext cx="321177" cy="154578"/>
              <a:chOff x="4513152" y="1236545"/>
              <a:chExt cx="117695" cy="76207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4513152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630847" y="1236545"/>
                <a:ext cx="0" cy="7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513152" y="1276539"/>
                <a:ext cx="1176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서비스소개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6193271" y="2533777"/>
            <a:ext cx="1052355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245626" y="2148728"/>
            <a:ext cx="1915616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 </a:t>
            </a:r>
            <a:r>
              <a:rPr lang="ko-KR" altLang="en-US" sz="800" dirty="0" smtClean="0"/>
              <a:t>에 맞추어 </a:t>
            </a:r>
            <a:r>
              <a:rPr lang="en-US" altLang="ko-KR" sz="800" dirty="0" smtClean="0"/>
              <a:t>Ratio</a:t>
            </a:r>
            <a:r>
              <a:rPr lang="ko-KR" altLang="en-US" sz="800" dirty="0" smtClean="0"/>
              <a:t>를 유지하며 </a:t>
            </a:r>
            <a:r>
              <a:rPr lang="ko-KR" altLang="en-US" sz="800" dirty="0" err="1" smtClean="0"/>
              <a:t>꽉차게</a:t>
            </a:r>
            <a:r>
              <a:rPr lang="ko-KR" altLang="en-US" sz="800" dirty="0" smtClean="0"/>
              <a:t> 배치</a:t>
            </a:r>
            <a:endParaRPr lang="en-US" altLang="ko-KR" sz="800" dirty="0" smtClean="0"/>
          </a:p>
          <a:p>
            <a:r>
              <a:rPr lang="en-US" altLang="ko-KR" sz="800" dirty="0" smtClean="0"/>
              <a:t>(360 * 320)</a:t>
            </a:r>
          </a:p>
          <a:p>
            <a:r>
              <a:rPr lang="en-US" altLang="ko-KR" sz="800" dirty="0" smtClean="0"/>
              <a:t>intro_(01~04).gif</a:t>
            </a:r>
          </a:p>
          <a:p>
            <a:r>
              <a:rPr lang="ko-KR" altLang="en-US" sz="800" dirty="0" smtClean="0"/>
              <a:t>페이지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전환 시 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회 재생 후 정지</a:t>
            </a:r>
            <a:endParaRPr lang="en-US" altLang="ko-KR" sz="8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435000" y="5231424"/>
            <a:ext cx="35180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20341" y="4846375"/>
            <a:ext cx="1406769" cy="7700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/>
              <a:t>단말 </a:t>
            </a:r>
            <a:r>
              <a:rPr lang="en-US" altLang="ko-KR" sz="800" dirty="0" smtClean="0"/>
              <a:t>height </a:t>
            </a:r>
            <a:r>
              <a:rPr lang="ko-KR" altLang="en-US" sz="800" dirty="0" smtClean="0"/>
              <a:t>변동 시 이 부분이 늘어나거나 줄어듦</a:t>
            </a:r>
            <a:endParaRPr lang="en-US" altLang="ko-KR" sz="800" dirty="0" smtClean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3095469" y="1191718"/>
            <a:ext cx="3189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3095469" y="4744387"/>
            <a:ext cx="3189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267856" y="1191718"/>
            <a:ext cx="0" cy="3552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63127" y="2829553"/>
            <a:ext cx="5386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900" b="1" dirty="0" smtClean="0"/>
              <a:t>Flick Area</a:t>
            </a:r>
          </a:p>
          <a:p>
            <a:pPr algn="r"/>
            <a:r>
              <a:rPr lang="en-US" altLang="ko-KR" sz="900" b="1" dirty="0" smtClean="0"/>
              <a:t>(417)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V0.2 </a:t>
            </a:r>
          </a:p>
          <a:p>
            <a:r>
              <a:rPr lang="ko-KR" altLang="en-US" sz="800" b="1" dirty="0" smtClean="0"/>
              <a:t>영상 수정</a:t>
            </a:r>
            <a:endParaRPr lang="ko-KR" altLang="en-US" sz="800" b="1" dirty="0"/>
          </a:p>
        </p:txBody>
      </p:sp>
      <p:sp>
        <p:nvSpPr>
          <p:cNvPr id="71" name="직사각형 70"/>
          <p:cNvSpPr/>
          <p:nvPr/>
        </p:nvSpPr>
        <p:spPr>
          <a:xfrm>
            <a:off x="8454105" y="152400"/>
            <a:ext cx="1451895" cy="492114"/>
          </a:xfrm>
          <a:prstGeom prst="rect">
            <a:avLst/>
          </a:prstGeom>
          <a:solidFill>
            <a:srgbClr val="FF4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V0.6</a:t>
            </a:r>
          </a:p>
          <a:p>
            <a:r>
              <a:rPr lang="en-US" altLang="ko-KR" sz="800" b="1" dirty="0"/>
              <a:t>intro_(01~04).</a:t>
            </a:r>
            <a:r>
              <a:rPr lang="en-US" altLang="ko-KR" sz="800" b="1" dirty="0" smtClean="0"/>
              <a:t>mp4 </a:t>
            </a:r>
            <a:r>
              <a:rPr lang="ko-KR" altLang="en-US" sz="800" b="1" dirty="0" smtClean="0"/>
              <a:t>수정</a:t>
            </a:r>
            <a:endParaRPr lang="ko-KR" altLang="en-US" sz="800" b="1" dirty="0"/>
          </a:p>
        </p:txBody>
      </p:sp>
      <p:sp>
        <p:nvSpPr>
          <p:cNvPr id="72" name="직사각형 71"/>
          <p:cNvSpPr/>
          <p:nvPr/>
        </p:nvSpPr>
        <p:spPr>
          <a:xfrm>
            <a:off x="8454105" y="385971"/>
            <a:ext cx="1451895" cy="4921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</a:t>
            </a:r>
          </a:p>
          <a:p>
            <a:r>
              <a:rPr lang="ko-KR" altLang="en-US" sz="800" b="1" dirty="0" smtClean="0"/>
              <a:t>애니메이션</a:t>
            </a:r>
            <a:endParaRPr lang="en-US" altLang="ko-KR" sz="800" b="1" dirty="0" smtClean="0"/>
          </a:p>
          <a:p>
            <a:r>
              <a:rPr lang="en-US" altLang="ko-KR" sz="800" b="1" dirty="0" smtClean="0"/>
              <a:t>intro</a:t>
            </a:r>
            <a:r>
              <a:rPr lang="en-US" altLang="ko-KR" sz="800" b="1" dirty="0"/>
              <a:t>_(01~04</a:t>
            </a:r>
            <a:r>
              <a:rPr lang="en-US" altLang="ko-KR" sz="800" b="1" dirty="0" smtClean="0"/>
              <a:t>).gif</a:t>
            </a:r>
            <a:r>
              <a:rPr lang="ko-KR" altLang="en-US" sz="800" b="1" dirty="0" smtClean="0"/>
              <a:t>로 교체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8324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06876" y="1644161"/>
            <a:ext cx="5691600" cy="2710481"/>
            <a:chOff x="2106876" y="1644161"/>
            <a:chExt cx="5691600" cy="271048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86" b="23126"/>
            <a:stretch/>
          </p:blipFill>
          <p:spPr>
            <a:xfrm>
              <a:off x="2106876" y="1644161"/>
              <a:ext cx="5691600" cy="27104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7116" y="2122156"/>
              <a:ext cx="5019837" cy="1349081"/>
            </a:xfrm>
            <a:prstGeom prst="rect">
              <a:avLst/>
            </a:prstGeom>
          </p:spPr>
        </p:pic>
      </p:grpSp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서비스소개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4603" y="3713480"/>
            <a:ext cx="512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 smtClean="0"/>
              <a:t>8</a:t>
            </a:r>
            <a:endParaRPr lang="ko-KR" altLang="en-US" sz="7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50405" y="3713480"/>
            <a:ext cx="512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 smtClean="0"/>
              <a:t>8</a:t>
            </a:r>
            <a:endParaRPr lang="ko-KR" altLang="en-US" sz="7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77153" y="3713480"/>
            <a:ext cx="512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 smtClean="0"/>
              <a:t>8</a:t>
            </a:r>
            <a:endParaRPr lang="ko-KR" altLang="en-US" sz="700" b="1" dirty="0"/>
          </a:p>
        </p:txBody>
      </p:sp>
      <p:grpSp>
        <p:nvGrpSpPr>
          <p:cNvPr id="29" name="그룹 28"/>
          <p:cNvGrpSpPr/>
          <p:nvPr/>
        </p:nvGrpSpPr>
        <p:grpSpPr>
          <a:xfrm>
            <a:off x="4513152" y="3608554"/>
            <a:ext cx="117695" cy="76207"/>
            <a:chOff x="4513152" y="1236545"/>
            <a:chExt cx="117695" cy="7620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/>
          <p:cNvCxnSpPr/>
          <p:nvPr/>
        </p:nvCxnSpPr>
        <p:spPr>
          <a:xfrm flipH="1">
            <a:off x="5448925" y="3608554"/>
            <a:ext cx="2943450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094688" y="3223505"/>
            <a:ext cx="158895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8 * 8</a:t>
            </a:r>
          </a:p>
          <a:p>
            <a:r>
              <a:rPr lang="en-US" altLang="ko-KR" sz="800" dirty="0" smtClean="0"/>
              <a:t>icon_general_indicator_on.png</a:t>
            </a:r>
          </a:p>
          <a:p>
            <a:r>
              <a:rPr lang="en-US" altLang="ko-KR" sz="800" dirty="0" smtClean="0"/>
              <a:t>icon_general_indicator_off.png</a:t>
            </a:r>
            <a:endParaRPr lang="en-US" altLang="ko-KR" sz="800" dirty="0"/>
          </a:p>
        </p:txBody>
      </p:sp>
      <p:cxnSp>
        <p:nvCxnSpPr>
          <p:cNvPr id="32" name="직선 연결선 31"/>
          <p:cNvCxnSpPr/>
          <p:nvPr/>
        </p:nvCxnSpPr>
        <p:spPr>
          <a:xfrm flipH="1" flipV="1">
            <a:off x="7126713" y="2334719"/>
            <a:ext cx="1125828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094688" y="1776846"/>
            <a:ext cx="1406769" cy="10856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width-40 * 86</a:t>
            </a:r>
          </a:p>
          <a:p>
            <a:r>
              <a:rPr lang="en-US" altLang="ko-KR" sz="800" dirty="0" smtClean="0"/>
              <a:t>(320 * 86)</a:t>
            </a:r>
            <a:endParaRPr lang="en-US" altLang="ko-KR" sz="800" dirty="0"/>
          </a:p>
          <a:p>
            <a:r>
              <a:rPr lang="en-US" altLang="ko-KR" sz="800" dirty="0" smtClean="0"/>
              <a:t>20 regular, bold</a:t>
            </a:r>
          </a:p>
          <a:p>
            <a:r>
              <a:rPr lang="en-US" altLang="ko-KR" sz="800" dirty="0" smtClean="0"/>
              <a:t>Top. Center</a:t>
            </a:r>
            <a:endParaRPr lang="en-US" altLang="ko-KR" sz="800" dirty="0"/>
          </a:p>
          <a:p>
            <a:r>
              <a:rPr lang="en-US" altLang="ko-KR" sz="800" dirty="0"/>
              <a:t>#333333, #</a:t>
            </a:r>
            <a:r>
              <a:rPr lang="en-US" altLang="ko-KR" sz="800" dirty="0" smtClean="0"/>
              <a:t>ee7e4d</a:t>
            </a:r>
          </a:p>
          <a:p>
            <a:r>
              <a:rPr lang="en-US" altLang="ko-KR" sz="800" dirty="0" smtClean="0"/>
              <a:t>Line height 26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1957" y="2641683"/>
            <a:ext cx="17899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20</a:t>
            </a:r>
            <a:endParaRPr lang="ko-KR" altLang="en-US" sz="700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107230" y="2510853"/>
            <a:ext cx="321177" cy="154578"/>
            <a:chOff x="4513152" y="1236545"/>
            <a:chExt cx="117695" cy="76207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540940" y="2641683"/>
            <a:ext cx="17899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20</a:t>
            </a:r>
            <a:endParaRPr lang="ko-KR" altLang="en-US" sz="7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466213" y="2510853"/>
            <a:ext cx="321177" cy="154578"/>
            <a:chOff x="4513152" y="1236545"/>
            <a:chExt cx="117695" cy="76207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181957" y="3722444"/>
            <a:ext cx="214814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a</a:t>
            </a:r>
            <a:endParaRPr lang="ko-KR" altLang="en-US" sz="700" b="1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107230" y="3608554"/>
            <a:ext cx="2273711" cy="98694"/>
            <a:chOff x="4513152" y="1236545"/>
            <a:chExt cx="117695" cy="76207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5584724" y="3722444"/>
            <a:ext cx="214814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a</a:t>
            </a:r>
            <a:endParaRPr lang="ko-KR" altLang="en-US" sz="70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509997" y="3608554"/>
            <a:ext cx="2273711" cy="98694"/>
            <a:chOff x="4513152" y="1236545"/>
            <a:chExt cx="117695" cy="76207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V0.2 </a:t>
            </a:r>
          </a:p>
          <a:p>
            <a:r>
              <a:rPr lang="ko-KR" altLang="en-US" sz="800" b="1" dirty="0" smtClean="0"/>
              <a:t>영상 수정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66480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서비스소개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85"/>
          <a:stretch/>
        </p:blipFill>
        <p:spPr>
          <a:xfrm>
            <a:off x="2107524" y="996845"/>
            <a:ext cx="5690952" cy="33503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" name="직선 연결선 10"/>
          <p:cNvCxnSpPr/>
          <p:nvPr/>
        </p:nvCxnSpPr>
        <p:spPr>
          <a:xfrm flipH="1">
            <a:off x="7340019" y="3050355"/>
            <a:ext cx="1052355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94688" y="2665306"/>
            <a:ext cx="158895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Device width-40 </a:t>
            </a:r>
            <a:r>
              <a:rPr lang="en-US" altLang="ko-KR" sz="800" dirty="0" smtClean="0"/>
              <a:t>* 40</a:t>
            </a:r>
          </a:p>
          <a:p>
            <a:r>
              <a:rPr lang="en-US" altLang="ko-KR" sz="800" dirty="0"/>
              <a:t>btn_general_orange_n.9.png</a:t>
            </a:r>
          </a:p>
          <a:p>
            <a:r>
              <a:rPr lang="en-US" altLang="ko-KR" sz="800" dirty="0"/>
              <a:t>btn_general_orange_p.9.png</a:t>
            </a:r>
          </a:p>
          <a:p>
            <a:r>
              <a:rPr lang="en-US" altLang="ko-KR" sz="800" dirty="0"/>
              <a:t>btn_general_orange_f.9.png</a:t>
            </a:r>
          </a:p>
          <a:p>
            <a:r>
              <a:rPr lang="en-US" altLang="ko-KR" sz="800" dirty="0"/>
              <a:t>btn_general_orange_d.9.png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435000" y="3050355"/>
            <a:ext cx="2125164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0341" y="2665306"/>
            <a:ext cx="1406769" cy="7700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width-40 * 40</a:t>
            </a:r>
          </a:p>
          <a:p>
            <a:r>
              <a:rPr lang="en-US" altLang="ko-KR" sz="800" dirty="0" smtClean="0"/>
              <a:t> (320 </a:t>
            </a:r>
            <a:r>
              <a:rPr lang="en-US" altLang="ko-KR" sz="800" dirty="0"/>
              <a:t>* </a:t>
            </a:r>
            <a:r>
              <a:rPr lang="en-US" altLang="ko-KR" sz="800" dirty="0" smtClean="0"/>
              <a:t>40)</a:t>
            </a:r>
            <a:endParaRPr lang="en-US" altLang="ko-KR" sz="800" dirty="0"/>
          </a:p>
          <a:p>
            <a:r>
              <a:rPr lang="en-US" altLang="ko-KR" sz="800" dirty="0" smtClean="0"/>
              <a:t>16 bold</a:t>
            </a:r>
          </a:p>
          <a:p>
            <a:r>
              <a:rPr lang="en-US" altLang="ko-KR" sz="800" dirty="0" smtClean="0"/>
              <a:t>Middle. Center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14603" y="1364106"/>
            <a:ext cx="512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 smtClean="0"/>
              <a:t>8</a:t>
            </a:r>
            <a:endParaRPr lang="ko-KR" altLang="en-US" sz="7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50405" y="1364106"/>
            <a:ext cx="512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 smtClean="0"/>
              <a:t>8</a:t>
            </a:r>
            <a:endParaRPr lang="ko-KR" altLang="en-US" sz="7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77153" y="1364106"/>
            <a:ext cx="512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b="1" dirty="0" smtClean="0"/>
              <a:t>8</a:t>
            </a:r>
            <a:endParaRPr lang="ko-KR" altLang="en-US" sz="700" b="1" dirty="0"/>
          </a:p>
        </p:txBody>
      </p:sp>
      <p:grpSp>
        <p:nvGrpSpPr>
          <p:cNvPr id="29" name="그룹 28"/>
          <p:cNvGrpSpPr/>
          <p:nvPr/>
        </p:nvGrpSpPr>
        <p:grpSpPr>
          <a:xfrm>
            <a:off x="4513152" y="1259180"/>
            <a:ext cx="117695" cy="76207"/>
            <a:chOff x="4513152" y="1236545"/>
            <a:chExt cx="117695" cy="7620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연결선 29"/>
          <p:cNvCxnSpPr/>
          <p:nvPr/>
        </p:nvCxnSpPr>
        <p:spPr>
          <a:xfrm>
            <a:off x="1435000" y="1978559"/>
            <a:ext cx="35180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20341" y="1593510"/>
            <a:ext cx="1406769" cy="7700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/>
              <a:t>단말 </a:t>
            </a:r>
            <a:r>
              <a:rPr lang="en-US" altLang="ko-KR" sz="800" dirty="0" smtClean="0"/>
              <a:t>height </a:t>
            </a:r>
            <a:r>
              <a:rPr lang="ko-KR" altLang="en-US" sz="800" dirty="0" err="1" smtClean="0"/>
              <a:t>변동시</a:t>
            </a:r>
            <a:r>
              <a:rPr lang="ko-KR" altLang="en-US" sz="800" dirty="0" smtClean="0"/>
              <a:t> 이 부분이 늘어나거나 줄어들게</a:t>
            </a:r>
            <a:endParaRPr lang="en-US" altLang="ko-KR" sz="800" dirty="0" smtClean="0"/>
          </a:p>
        </p:txBody>
      </p:sp>
      <p:cxnSp>
        <p:nvCxnSpPr>
          <p:cNvPr id="33" name="직선 연결선 32"/>
          <p:cNvCxnSpPr/>
          <p:nvPr/>
        </p:nvCxnSpPr>
        <p:spPr>
          <a:xfrm flipH="1" flipV="1">
            <a:off x="7132090" y="3945440"/>
            <a:ext cx="1125828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100065" y="3776081"/>
            <a:ext cx="1406769" cy="8933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Device width-40 </a:t>
            </a:r>
            <a:r>
              <a:rPr lang="en-US" altLang="ko-KR" sz="800" dirty="0" smtClean="0"/>
              <a:t>* 20</a:t>
            </a:r>
            <a:endParaRPr lang="en-US" altLang="ko-KR" sz="800" dirty="0"/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 smtClean="0"/>
              <a:t>Middle. Center</a:t>
            </a:r>
          </a:p>
          <a:p>
            <a:r>
              <a:rPr lang="en-US" altLang="ko-KR" sz="800" dirty="0" smtClean="0"/>
              <a:t>underline</a:t>
            </a:r>
            <a:endParaRPr lang="en-US" altLang="ko-KR" sz="800" dirty="0"/>
          </a:p>
          <a:p>
            <a:r>
              <a:rPr lang="en-US" altLang="ko-KR" sz="800" dirty="0" smtClean="0"/>
              <a:t>#888888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81957" y="2935855"/>
            <a:ext cx="17899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20</a:t>
            </a:r>
            <a:endParaRPr lang="ko-KR" altLang="en-US" sz="7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107230" y="2805025"/>
            <a:ext cx="321177" cy="154578"/>
            <a:chOff x="4513152" y="1236545"/>
            <a:chExt cx="117695" cy="76207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540940" y="2935855"/>
            <a:ext cx="17899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20</a:t>
            </a:r>
            <a:endParaRPr lang="ko-KR" altLang="en-US" sz="7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466213" y="2805025"/>
            <a:ext cx="321177" cy="154578"/>
            <a:chOff x="4513152" y="1236545"/>
            <a:chExt cx="117695" cy="76207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7540940" y="3850255"/>
            <a:ext cx="17899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dirty="0" smtClean="0"/>
              <a:t>20</a:t>
            </a:r>
            <a:endParaRPr lang="ko-KR" altLang="en-US" sz="70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7466213" y="3719425"/>
            <a:ext cx="321177" cy="154578"/>
            <a:chOff x="4513152" y="1236545"/>
            <a:chExt cx="117695" cy="76207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4513152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4630847" y="1236545"/>
              <a:ext cx="0" cy="762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4513152" y="1276539"/>
              <a:ext cx="1176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/>
          <p:cNvSpPr/>
          <p:nvPr/>
        </p:nvSpPr>
        <p:spPr>
          <a:xfrm>
            <a:off x="8454105" y="0"/>
            <a:ext cx="1451895" cy="60622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V0.4 </a:t>
            </a:r>
          </a:p>
          <a:p>
            <a:r>
              <a:rPr lang="ko-KR" altLang="en-US" sz="800" b="1" dirty="0"/>
              <a:t>버튼 높이 및 텍스트 스타일 수정</a:t>
            </a:r>
            <a:endParaRPr lang="en-US" altLang="ko-KR" sz="800" b="1" dirty="0"/>
          </a:p>
          <a:p>
            <a:r>
              <a:rPr lang="ko-KR" altLang="en-US" sz="800" b="1" dirty="0"/>
              <a:t>닫기만 나올 경우 추가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30" y="5242231"/>
            <a:ext cx="5691600" cy="11119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2107230" y="4970303"/>
            <a:ext cx="1211005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ko-KR" altLang="en-US" sz="800" b="1" smtClean="0">
                <a:solidFill>
                  <a:prstClr val="white"/>
                </a:solidFill>
              </a:rPr>
              <a:t>닫기 버튼만 나올 경우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14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00" y="868416"/>
            <a:ext cx="3240000" cy="57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사용 권한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  <a:endParaRPr lang="en-US" altLang="ko-KR" sz="800" b="1" dirty="0"/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8454105" y="260058"/>
            <a:ext cx="1451895" cy="492114"/>
          </a:xfrm>
          <a:prstGeom prst="rect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V1.01</a:t>
            </a:r>
            <a:endParaRPr lang="en-US" altLang="ko-KR" sz="800" b="1" dirty="0"/>
          </a:p>
          <a:p>
            <a:r>
              <a:rPr lang="ko-KR" altLang="en-US" sz="800" b="1" dirty="0" smtClean="0"/>
              <a:t>문구 및 디자인</a:t>
            </a:r>
            <a:r>
              <a:rPr lang="en-US" altLang="ko-KR" sz="800" b="1" dirty="0" smtClean="0"/>
              <a:t>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3060332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56" y="1835830"/>
            <a:ext cx="5760000" cy="33813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사용 권한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925194" y="2944114"/>
            <a:ext cx="978262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89472" y="2559064"/>
            <a:ext cx="1406769" cy="21639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31(++31)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24 </a:t>
            </a:r>
            <a:r>
              <a:rPr lang="en-US" altLang="ko-KR" sz="800" dirty="0" smtClean="0"/>
              <a:t>bold</a:t>
            </a:r>
            <a:endParaRPr lang="en-US" altLang="ko-KR" sz="800" dirty="0"/>
          </a:p>
          <a:p>
            <a:r>
              <a:rPr lang="en-US" altLang="ko-KR" sz="800" dirty="0"/>
              <a:t>Line height 31</a:t>
            </a:r>
          </a:p>
          <a:p>
            <a:r>
              <a:rPr lang="en-US" altLang="ko-KR" sz="800" dirty="0"/>
              <a:t>Middle </a:t>
            </a:r>
            <a:r>
              <a:rPr lang="en-US" altLang="ko-KR" sz="800" dirty="0" smtClean="0"/>
              <a:t>Left</a:t>
            </a:r>
          </a:p>
          <a:p>
            <a:r>
              <a:rPr lang="en-US" altLang="ko-KR" sz="800" dirty="0" smtClean="0"/>
              <a:t>#ee7e4d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24 regular</a:t>
            </a:r>
          </a:p>
          <a:p>
            <a:r>
              <a:rPr lang="en-US" altLang="ko-KR" sz="800" dirty="0" smtClean="0"/>
              <a:t>Line height 31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sp>
        <p:nvSpPr>
          <p:cNvPr id="43" name="직사각형 42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  <a:endParaRPr lang="en-US" altLang="ko-KR" sz="800" b="1" dirty="0"/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54105" y="260058"/>
            <a:ext cx="1451895" cy="492114"/>
          </a:xfrm>
          <a:prstGeom prst="rect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V1.01</a:t>
            </a:r>
            <a:endParaRPr lang="en-US" altLang="ko-KR" sz="800" b="1" dirty="0"/>
          </a:p>
          <a:p>
            <a:r>
              <a:rPr lang="ko-KR" altLang="en-US" sz="800" b="1" dirty="0" smtClean="0"/>
              <a:t>문구 및 디자인</a:t>
            </a:r>
            <a:r>
              <a:rPr lang="en-US" altLang="ko-KR" sz="800" b="1" dirty="0" smtClean="0"/>
              <a:t>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79566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84" y="1920182"/>
            <a:ext cx="2387301" cy="126984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44" y="1920182"/>
            <a:ext cx="2387301" cy="126984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1136576" y="710385"/>
            <a:ext cx="2952327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en-US" altLang="ko-KR" sz="1800" b="1" dirty="0" smtClean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kumimoji="0" lang="ko-KR" altLang="en-US" sz="1400" b="1" dirty="0" smtClean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컴포넌트 종류 별 표기법</a:t>
            </a:r>
            <a:endParaRPr kumimoji="0" lang="en-US" altLang="ko-KR" sz="600" b="1" dirty="0">
              <a:solidFill>
                <a:srgbClr val="595959"/>
              </a:solidFill>
              <a:latin typeface="+mn-ea"/>
              <a:ea typeface="+mn-ea"/>
              <a:cs typeface="Arial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en-US" altLang="ko-KR" b="1" dirty="0">
              <a:solidFill>
                <a:srgbClr val="595959"/>
              </a:solidFill>
              <a:latin typeface="굴림" charset="-127"/>
              <a:cs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20484" y="4099724"/>
            <a:ext cx="2150987" cy="991360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45 * 45</a:t>
            </a:r>
          </a:p>
          <a:p>
            <a:r>
              <a:rPr lang="en-US" altLang="ko-KR" sz="800" dirty="0" err="1" smtClean="0"/>
              <a:t>btn_main_drive</a:t>
            </a:r>
            <a:r>
              <a:rPr lang="en-US" altLang="ko-KR" sz="800" dirty="0" smtClean="0"/>
              <a:t>_(n/p/f/d</a:t>
            </a:r>
            <a:r>
              <a:rPr lang="en-US" altLang="ko-KR" sz="800" dirty="0"/>
              <a:t>).png</a:t>
            </a:r>
          </a:p>
        </p:txBody>
      </p:sp>
      <p:cxnSp>
        <p:nvCxnSpPr>
          <p:cNvPr id="27" name="직선 연결선 30"/>
          <p:cNvCxnSpPr/>
          <p:nvPr/>
        </p:nvCxnSpPr>
        <p:spPr>
          <a:xfrm flipV="1">
            <a:off x="2803474" y="2528637"/>
            <a:ext cx="0" cy="1652746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31"/>
          <p:cNvCxnSpPr/>
          <p:nvPr/>
        </p:nvCxnSpPr>
        <p:spPr>
          <a:xfrm flipV="1">
            <a:off x="6475882" y="2852936"/>
            <a:ext cx="0" cy="1892558"/>
          </a:xfrm>
          <a:prstGeom prst="line">
            <a:avLst/>
          </a:prstGeom>
          <a:ln>
            <a:solidFill>
              <a:srgbClr val="80C535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520484" y="5120462"/>
            <a:ext cx="646331" cy="58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" pitchFamily="50" charset="-127"/>
                <a:cs typeface="굴림" pitchFamily="50" charset="-127"/>
              </a:rPr>
              <a:t>이미지</a:t>
            </a:r>
            <a:endParaRPr lang="en-US" altLang="ko-KR" sz="1200" b="1" dirty="0" smtClean="0">
              <a:latin typeface="맑은 고딕" pitchFamily="50" charset="-127"/>
              <a:cs typeface="굴림" pitchFamily="50" charset="-127"/>
            </a:endParaRPr>
          </a:p>
          <a:p>
            <a:r>
              <a:rPr lang="ko-KR" altLang="en-US" sz="900" dirty="0" smtClean="0">
                <a:latin typeface="맑은 고딕" pitchFamily="50" charset="-127"/>
                <a:cs typeface="굴림" pitchFamily="50" charset="-127"/>
              </a:rPr>
              <a:t>사이즈</a:t>
            </a:r>
            <a:endParaRPr lang="en-US" altLang="ko-KR" sz="900" dirty="0" smtClean="0">
              <a:latin typeface="맑은 고딕" pitchFamily="50" charset="-127"/>
              <a:cs typeface="굴림" pitchFamily="50" charset="-127"/>
            </a:endParaRPr>
          </a:p>
          <a:p>
            <a:r>
              <a:rPr lang="ko-KR" altLang="en-US" sz="900" dirty="0" smtClean="0">
                <a:latin typeface="맑은 고딕" pitchFamily="50" charset="-127"/>
                <a:cs typeface="굴림" pitchFamily="50" charset="-127"/>
              </a:rPr>
              <a:t>파일명</a:t>
            </a:r>
            <a:endParaRPr lang="ko-KR" altLang="en-US" sz="900" dirty="0"/>
          </a:p>
        </p:txBody>
      </p:sp>
      <p:sp>
        <p:nvSpPr>
          <p:cNvPr id="30" name="직사각형 29"/>
          <p:cNvSpPr/>
          <p:nvPr/>
        </p:nvSpPr>
        <p:spPr>
          <a:xfrm>
            <a:off x="4963714" y="5215744"/>
            <a:ext cx="1890211" cy="121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" pitchFamily="50" charset="-127"/>
              </a:rPr>
              <a:t>텍스트</a:t>
            </a:r>
            <a:endParaRPr lang="en-US" altLang="ko-KR" sz="900" dirty="0" smtClean="0">
              <a:latin typeface="맑은 고딕" pitchFamily="50" charset="-127"/>
            </a:endParaRPr>
          </a:p>
          <a:p>
            <a:r>
              <a:rPr lang="ko-KR" altLang="en-US" sz="900" dirty="0" smtClean="0">
                <a:latin typeface="맑은 고딕" pitchFamily="50" charset="-127"/>
              </a:rPr>
              <a:t>필드 사이즈</a:t>
            </a:r>
            <a:endParaRPr lang="en-US" altLang="ko-KR" sz="900" dirty="0" smtClean="0">
              <a:latin typeface="맑은 고딕" pitchFamily="50" charset="-127"/>
            </a:endParaRPr>
          </a:p>
          <a:p>
            <a:r>
              <a:rPr lang="en-US" altLang="ko-KR" sz="900" dirty="0" smtClean="0">
                <a:latin typeface="맑은 고딕" pitchFamily="50" charset="-127"/>
              </a:rPr>
              <a:t>(</a:t>
            </a:r>
            <a:r>
              <a:rPr lang="ko-KR" altLang="en-US" sz="900" dirty="0" smtClean="0">
                <a:latin typeface="맑은 고딕" pitchFamily="50" charset="-127"/>
              </a:rPr>
              <a:t>폰트 이름</a:t>
            </a:r>
            <a:r>
              <a:rPr lang="en-US" altLang="ko-KR" sz="900" dirty="0" smtClean="0">
                <a:latin typeface="맑은 고딕" pitchFamily="50" charset="-127"/>
              </a:rPr>
              <a:t>)</a:t>
            </a:r>
          </a:p>
          <a:p>
            <a:r>
              <a:rPr lang="ko-KR" altLang="en-US" sz="900" dirty="0" smtClean="0">
                <a:latin typeface="맑은 고딕" pitchFamily="50" charset="-127"/>
              </a:rPr>
              <a:t>폰트 </a:t>
            </a:r>
            <a:r>
              <a:rPr lang="ko-KR" altLang="en-US" sz="900" dirty="0">
                <a:latin typeface="맑은 고딕" pitchFamily="50" charset="-127"/>
              </a:rPr>
              <a:t>크기와 </a:t>
            </a:r>
            <a:r>
              <a:rPr lang="ko-KR" altLang="en-US" sz="900" dirty="0" smtClean="0">
                <a:latin typeface="맑은 고딕" pitchFamily="50" charset="-127"/>
              </a:rPr>
              <a:t>굵기</a:t>
            </a:r>
            <a:endParaRPr lang="en-US" altLang="ko-KR" sz="900" dirty="0" smtClean="0">
              <a:latin typeface="맑은 고딕" pitchFamily="50" charset="-127"/>
            </a:endParaRPr>
          </a:p>
          <a:p>
            <a:r>
              <a:rPr lang="ko-KR" altLang="en-US" sz="900" dirty="0" smtClean="0">
                <a:latin typeface="맑은 고딕" pitchFamily="50" charset="-127"/>
              </a:rPr>
              <a:t>줄 간격</a:t>
            </a:r>
            <a:endParaRPr lang="en-US" altLang="ko-KR" sz="900" dirty="0" smtClean="0">
              <a:latin typeface="맑은 고딕" pitchFamily="50" charset="-127"/>
            </a:endParaRPr>
          </a:p>
          <a:p>
            <a:r>
              <a:rPr lang="ko-KR" altLang="en-US" sz="900" dirty="0" smtClean="0">
                <a:latin typeface="맑은 고딕" pitchFamily="50" charset="-127"/>
              </a:rPr>
              <a:t>폰트 </a:t>
            </a:r>
            <a:r>
              <a:rPr lang="en-US" altLang="ko-KR" sz="900" dirty="0" smtClean="0">
                <a:latin typeface="맑은 고딕" pitchFamily="50" charset="-127"/>
              </a:rPr>
              <a:t>align</a:t>
            </a:r>
          </a:p>
          <a:p>
            <a:r>
              <a:rPr lang="ko-KR" altLang="en-US" sz="900" dirty="0" smtClean="0">
                <a:latin typeface="맑은 고딕" pitchFamily="50" charset="-127"/>
              </a:rPr>
              <a:t>상태 별 컬러</a:t>
            </a:r>
            <a:endParaRPr lang="en-US" altLang="ko-KR" sz="900" dirty="0" smtClean="0">
              <a:latin typeface="맑은 고딕" pitchFamily="50" charset="-127"/>
            </a:endParaRPr>
          </a:p>
          <a:p>
            <a:r>
              <a:rPr lang="ko-KR" altLang="en-US" sz="900" dirty="0" smtClean="0">
                <a:latin typeface="맑은 고딕" pitchFamily="50" charset="-127"/>
              </a:rPr>
              <a:t>기타 부연 설명  </a:t>
            </a:r>
            <a:endParaRPr lang="ko-KR" altLang="en-US" sz="900" dirty="0"/>
          </a:p>
        </p:txBody>
      </p:sp>
      <p:sp>
        <p:nvSpPr>
          <p:cNvPr id="33" name="직사각형 32"/>
          <p:cNvSpPr/>
          <p:nvPr/>
        </p:nvSpPr>
        <p:spPr>
          <a:xfrm>
            <a:off x="4931123" y="4099724"/>
            <a:ext cx="1922802" cy="1118968"/>
          </a:xfrm>
          <a:prstGeom prst="rect">
            <a:avLst/>
          </a:prstGeom>
          <a:solidFill>
            <a:srgbClr val="80C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</a:t>
            </a:r>
            <a:r>
              <a:rPr lang="en-US" altLang="ko-KR" sz="800" dirty="0"/>
              <a:t>* </a:t>
            </a:r>
            <a:r>
              <a:rPr lang="en-US" altLang="ko-KR" sz="800" dirty="0" smtClean="0"/>
              <a:t>87</a:t>
            </a:r>
          </a:p>
          <a:p>
            <a:r>
              <a:rPr lang="en-US" altLang="ko-KR" sz="800" dirty="0"/>
              <a:t>(</a:t>
            </a:r>
            <a:r>
              <a:rPr lang="en-US" altLang="ko-KR" sz="800" dirty="0" err="1"/>
              <a:t>Noto</a:t>
            </a:r>
            <a:r>
              <a:rPr lang="en-US" altLang="ko-KR" sz="800" dirty="0"/>
              <a:t> sans</a:t>
            </a:r>
            <a:r>
              <a:rPr lang="en-US" altLang="ko-KR" sz="800" dirty="0" smtClean="0"/>
              <a:t>)</a:t>
            </a:r>
            <a:endParaRPr lang="en-US" altLang="ko-KR" sz="800" dirty="0"/>
          </a:p>
          <a:p>
            <a:r>
              <a:rPr lang="en-US" altLang="ko-KR" sz="800" dirty="0"/>
              <a:t>15 </a:t>
            </a:r>
            <a:r>
              <a:rPr lang="en-US" altLang="ko-KR" sz="800" dirty="0" smtClean="0"/>
              <a:t>Regular</a:t>
            </a:r>
          </a:p>
          <a:p>
            <a:r>
              <a:rPr lang="en-US" altLang="ko-KR" sz="800" dirty="0" smtClean="0"/>
              <a:t>Line </a:t>
            </a:r>
            <a:r>
              <a:rPr lang="en-US" altLang="ko-KR" sz="800" dirty="0"/>
              <a:t>Height 18</a:t>
            </a:r>
          </a:p>
          <a:p>
            <a:r>
              <a:rPr lang="en-US" altLang="ko-KR" sz="800" dirty="0"/>
              <a:t>Middle Center</a:t>
            </a:r>
          </a:p>
          <a:p>
            <a:r>
              <a:rPr lang="en-US" altLang="ko-KR" sz="800" dirty="0"/>
              <a:t>N/P #</a:t>
            </a:r>
            <a:r>
              <a:rPr lang="en-US" altLang="ko-KR" sz="800" dirty="0" smtClean="0"/>
              <a:t>4d4d4d </a:t>
            </a:r>
          </a:p>
          <a:p>
            <a:r>
              <a:rPr lang="en-US" altLang="ko-KR" sz="800" dirty="0" smtClean="0"/>
              <a:t>D </a:t>
            </a:r>
            <a:r>
              <a:rPr lang="en-US" altLang="ko-KR" sz="800" dirty="0"/>
              <a:t>#d6d6d6</a:t>
            </a:r>
          </a:p>
          <a:p>
            <a:r>
              <a:rPr lang="ko-KR" altLang="en-US" sz="800" dirty="0" smtClean="0"/>
              <a:t>영역 </a:t>
            </a:r>
            <a:r>
              <a:rPr lang="ko-KR" altLang="en-US" sz="800" dirty="0"/>
              <a:t>초과 시 </a:t>
            </a:r>
            <a:r>
              <a:rPr lang="ko-KR" altLang="en-US" sz="800" dirty="0" err="1"/>
              <a:t>말줄임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0395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62" y="1782530"/>
            <a:ext cx="7681563" cy="1600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앱실행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사용 권한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rot="5400000">
            <a:off x="1712823" y="1637780"/>
            <a:ext cx="57789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95825" y="799336"/>
            <a:ext cx="158895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44 * 44</a:t>
            </a:r>
          </a:p>
          <a:p>
            <a:r>
              <a:rPr lang="en-US" altLang="ko-KR" sz="800" dirty="0" smtClean="0"/>
              <a:t>img_general_phone.png</a:t>
            </a:r>
          </a:p>
          <a:p>
            <a:r>
              <a:rPr lang="en-US" altLang="ko-KR" sz="800" dirty="0" smtClean="0"/>
              <a:t>img_general_sms.png</a:t>
            </a:r>
          </a:p>
          <a:p>
            <a:r>
              <a:rPr lang="en-US" altLang="ko-KR" sz="800" dirty="0" smtClean="0"/>
              <a:t>img_general_camera.png</a:t>
            </a:r>
          </a:p>
          <a:p>
            <a:r>
              <a:rPr lang="en-US" altLang="ko-KR" sz="800" dirty="0"/>
              <a:t>img_general_location.png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499631" y="2582693"/>
            <a:ext cx="0" cy="1188029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796247" y="3519185"/>
            <a:ext cx="1406769" cy="11376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24(++24)</a:t>
            </a:r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/>
              <a:t>18 </a:t>
            </a:r>
            <a:r>
              <a:rPr lang="en-US" altLang="ko-KR" sz="800" dirty="0" smtClean="0"/>
              <a:t>bold</a:t>
            </a:r>
          </a:p>
          <a:p>
            <a:r>
              <a:rPr lang="en-US" altLang="ko-KR" sz="800" dirty="0" smtClean="0"/>
              <a:t>Line height 24</a:t>
            </a:r>
          </a:p>
          <a:p>
            <a:r>
              <a:rPr lang="en-US" altLang="ko-KR" sz="800" dirty="0" smtClean="0"/>
              <a:t>Middle Left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#888888</a:t>
            </a:r>
          </a:p>
          <a:p>
            <a:r>
              <a:rPr lang="en-US" altLang="ko-KR" sz="800" dirty="0" smtClean="0"/>
              <a:t>#333333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  <a:endParaRPr lang="en-US" altLang="ko-KR" sz="800" b="1" dirty="0"/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62" y="5036941"/>
            <a:ext cx="7682400" cy="1323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직선 연결선 14"/>
          <p:cNvCxnSpPr/>
          <p:nvPr/>
        </p:nvCxnSpPr>
        <p:spPr>
          <a:xfrm>
            <a:off x="7507980" y="4656841"/>
            <a:ext cx="0" cy="53733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718375" y="3975632"/>
            <a:ext cx="158895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Device width-40 </a:t>
            </a:r>
            <a:r>
              <a:rPr lang="en-US" altLang="ko-KR" sz="800" dirty="0" smtClean="0"/>
              <a:t>* 40</a:t>
            </a:r>
          </a:p>
          <a:p>
            <a:r>
              <a:rPr lang="en-US" altLang="ko-KR" sz="800" dirty="0" smtClean="0"/>
              <a:t>btn_general_orange_n.9.png</a:t>
            </a:r>
          </a:p>
          <a:p>
            <a:r>
              <a:rPr lang="en-US" altLang="ko-KR" sz="800" dirty="0"/>
              <a:t>btn_general_orange_p.9.png</a:t>
            </a:r>
          </a:p>
          <a:p>
            <a:r>
              <a:rPr lang="en-US" altLang="ko-KR" sz="800" dirty="0"/>
              <a:t>btn_general_orange_f.9.png</a:t>
            </a:r>
          </a:p>
          <a:p>
            <a:r>
              <a:rPr lang="en-US" altLang="ko-KR" sz="800" dirty="0"/>
              <a:t>btn_general_orange_d.9.png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4916786" y="4638365"/>
            <a:ext cx="0" cy="671954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289236" y="3974264"/>
            <a:ext cx="1406769" cy="7700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width-40 * 40</a:t>
            </a:r>
          </a:p>
          <a:p>
            <a:r>
              <a:rPr lang="en-US" altLang="ko-KR" sz="800" dirty="0" smtClean="0"/>
              <a:t>16 bold</a:t>
            </a:r>
          </a:p>
          <a:p>
            <a:r>
              <a:rPr lang="en-US" altLang="ko-KR" sz="800" dirty="0" smtClean="0"/>
              <a:t>Middle Center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66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dirty="0" smtClean="0"/>
              <a:t>04. </a:t>
            </a:r>
            <a:r>
              <a:rPr lang="ko-KR" altLang="en-US" sz="3600" b="1" dirty="0" smtClean="0"/>
              <a:t>모임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2685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707726"/>
            <a:ext cx="3358800" cy="597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04.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모임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9377" y="6332160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9377" y="948629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70863" y="14145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970863" y="6982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970863" y="6202895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970863" y="6685066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05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97" y="1782202"/>
            <a:ext cx="7272000" cy="3407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04.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모임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62956" y="3152774"/>
            <a:ext cx="1056891" cy="1055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30</a:t>
            </a:r>
            <a:endParaRPr lang="en-US" altLang="ko-KR" sz="800" dirty="0"/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 smtClean="0"/>
              <a:t>middle left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Guide #</a:t>
            </a:r>
            <a:r>
              <a:rPr lang="en-US" altLang="ko-KR" sz="800" dirty="0" err="1" smtClean="0"/>
              <a:t>aaaaaa</a:t>
            </a:r>
            <a:endParaRPr lang="en-US" altLang="ko-KR" sz="800" dirty="0" smtClean="0"/>
          </a:p>
          <a:p>
            <a:r>
              <a:rPr lang="en-US" altLang="ko-KR" sz="800" dirty="0" smtClean="0"/>
              <a:t>Input #333333</a:t>
            </a:r>
            <a:endParaRPr lang="en-US" altLang="ko-KR" sz="8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1187056" y="3591455"/>
            <a:ext cx="1178228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24051" y="1782201"/>
            <a:ext cx="6486524" cy="1018149"/>
          </a:xfrm>
          <a:prstGeom prst="rect">
            <a:avLst/>
          </a:prstGeom>
          <a:solidFill>
            <a:srgbClr val="D900D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4833040" y="1409700"/>
            <a:ext cx="0" cy="663625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06621" y="1376657"/>
            <a:ext cx="2452838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>
                <a:solidFill>
                  <a:prstClr val="white"/>
                </a:solidFill>
              </a:rPr>
              <a:t>신고하기 </a:t>
            </a:r>
            <a:r>
              <a:rPr lang="en-US" altLang="ko-KR" sz="800" b="1" dirty="0">
                <a:solidFill>
                  <a:prstClr val="white"/>
                </a:solidFill>
              </a:rPr>
              <a:t>&gt; Drop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down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8334824" y="2800350"/>
            <a:ext cx="66630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918160" y="2598373"/>
            <a:ext cx="844711" cy="42355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var-40 * 1</a:t>
            </a:r>
          </a:p>
          <a:p>
            <a:r>
              <a:rPr lang="en-US" altLang="ko-KR" sz="800" dirty="0" smtClean="0"/>
              <a:t># e4e4e4</a:t>
            </a:r>
            <a:endParaRPr lang="en-US" altLang="ko-KR" sz="800" dirty="0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8334824" y="4164650"/>
            <a:ext cx="66630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918160" y="3962673"/>
            <a:ext cx="844711" cy="42355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var-40 * 1</a:t>
            </a:r>
          </a:p>
          <a:p>
            <a:r>
              <a:rPr lang="en-US" altLang="ko-KR" sz="800" dirty="0" smtClean="0"/>
              <a:t># e4e4e4</a:t>
            </a:r>
            <a:endParaRPr lang="en-US" altLang="ko-KR" sz="800" dirty="0"/>
          </a:p>
        </p:txBody>
      </p:sp>
      <p:sp>
        <p:nvSpPr>
          <p:cNvPr id="14" name="직사각형 13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Text size</a:t>
            </a:r>
            <a:r>
              <a:rPr lang="ko-KR" altLang="en-US" sz="800" b="1" dirty="0" smtClean="0"/>
              <a:t> 수정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글자 수 가이드 추가</a:t>
            </a:r>
            <a:endParaRPr lang="en-US" altLang="ko-KR" sz="800" b="1" dirty="0" smtClean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4833040" y="4871476"/>
            <a:ext cx="0" cy="662058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06621" y="5524451"/>
            <a:ext cx="2452838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>
                <a:solidFill>
                  <a:prstClr val="white"/>
                </a:solidFill>
              </a:rPr>
              <a:t>신고하기 </a:t>
            </a:r>
            <a:r>
              <a:rPr lang="en-US" altLang="ko-KR" sz="800" b="1" dirty="0">
                <a:solidFill>
                  <a:prstClr val="white"/>
                </a:solidFill>
              </a:rPr>
              <a:t>&gt; Drop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down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97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0" y="1233619"/>
            <a:ext cx="7269365" cy="44558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04.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모임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331196" y="5870460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97820" y="5832035"/>
            <a:ext cx="396279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7204282" y="5870460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97195" y="1225485"/>
            <a:ext cx="0" cy="465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88295" y="1225485"/>
            <a:ext cx="0" cy="465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670281" y="1225485"/>
            <a:ext cx="0" cy="465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261381" y="1225485"/>
            <a:ext cx="0" cy="465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270906" y="5832035"/>
            <a:ext cx="396279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input </a:t>
            </a:r>
            <a:r>
              <a:rPr lang="en-US" altLang="ko-KR" sz="800" b="1" dirty="0"/>
              <a:t>field.9 </a:t>
            </a:r>
            <a:r>
              <a:rPr lang="ko-KR" altLang="en-US" sz="800" b="1" dirty="0"/>
              <a:t>이미지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7195350" y="4164650"/>
            <a:ext cx="600617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733217" y="3962672"/>
            <a:ext cx="1838071" cy="125702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</a:t>
            </a:r>
            <a:r>
              <a:rPr lang="en-US" altLang="ko-KR" sz="800" dirty="0"/>
              <a:t>* </a:t>
            </a:r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(</a:t>
            </a:r>
            <a:r>
              <a:rPr lang="ko-KR" altLang="en-US" sz="800" dirty="0" smtClean="0"/>
              <a:t>최소 </a:t>
            </a:r>
            <a:r>
              <a:rPr lang="en-US" altLang="ko-KR" sz="800" dirty="0" smtClean="0"/>
              <a:t>height 214)</a:t>
            </a:r>
            <a:endParaRPr lang="en-US" altLang="ko-KR" sz="800" dirty="0"/>
          </a:p>
          <a:p>
            <a:r>
              <a:rPr lang="en-US" altLang="ko-KR" sz="800" dirty="0" smtClean="0"/>
              <a:t>bg_general_input_field_n.9.png</a:t>
            </a:r>
          </a:p>
          <a:p>
            <a:endParaRPr lang="en-US" altLang="ko-KR" sz="800" dirty="0"/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</a:t>
            </a:r>
            <a:r>
              <a:rPr lang="en-US" altLang="ko-KR" sz="800" dirty="0"/>
              <a:t>* </a:t>
            </a:r>
            <a:r>
              <a:rPr lang="en-US" altLang="ko-KR" sz="800" dirty="0" err="1" smtClean="0"/>
              <a:t>var</a:t>
            </a:r>
            <a:r>
              <a:rPr lang="en-US" altLang="ko-KR" sz="800" dirty="0"/>
              <a:t> (</a:t>
            </a:r>
            <a:r>
              <a:rPr lang="ko-KR" altLang="en-US" sz="800" dirty="0"/>
              <a:t>최소 </a:t>
            </a:r>
            <a:r>
              <a:rPr lang="en-US" altLang="ko-KR" sz="800" dirty="0"/>
              <a:t>height 214)</a:t>
            </a:r>
          </a:p>
          <a:p>
            <a:r>
              <a:rPr lang="en-US" altLang="ko-KR" sz="800" dirty="0" smtClean="0"/>
              <a:t>bg_general_input_field_f.9.png</a:t>
            </a:r>
          </a:p>
          <a:p>
            <a:endParaRPr lang="en-US" altLang="ko-KR" sz="800" dirty="0"/>
          </a:p>
          <a:p>
            <a:r>
              <a:rPr lang="en-US" altLang="ko-KR" sz="800" dirty="0"/>
              <a:t>Text</a:t>
            </a:r>
            <a:r>
              <a:rPr lang="ko-KR" altLang="en-US" sz="800" dirty="0"/>
              <a:t>가 </a:t>
            </a:r>
            <a:r>
              <a:rPr lang="ko-KR" altLang="en-US" sz="800" dirty="0" smtClean="0"/>
              <a:t>작성 영역 </a:t>
            </a:r>
            <a:r>
              <a:rPr lang="ko-KR" altLang="en-US" sz="800" dirty="0"/>
              <a:t>초과시 </a:t>
            </a:r>
            <a:r>
              <a:rPr lang="en-US" altLang="ko-KR" sz="800" dirty="0" smtClean="0"/>
              <a:t>text </a:t>
            </a:r>
            <a:r>
              <a:rPr lang="ko-KR" altLang="en-US" sz="800" dirty="0" err="1" smtClean="0"/>
              <a:t>늘어나는만큼</a:t>
            </a:r>
            <a:r>
              <a:rPr lang="ko-KR" altLang="en-US" sz="800" dirty="0" smtClean="0"/>
              <a:t> 늘어남</a:t>
            </a:r>
            <a:endParaRPr lang="en-US" altLang="ko-KR" sz="800" dirty="0"/>
          </a:p>
          <a:p>
            <a:endParaRPr lang="en-US" altLang="ko-KR" sz="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733216" y="3701272"/>
            <a:ext cx="1914493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85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690543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04.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모임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9377" y="948629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027425" y="1395647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027425" y="679347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027425" y="3948347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703" y="2583129"/>
            <a:ext cx="2452838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>
                <a:solidFill>
                  <a:prstClr val="white"/>
                </a:solidFill>
              </a:rPr>
              <a:t>신고하기 </a:t>
            </a:r>
            <a:r>
              <a:rPr lang="en-US" altLang="ko-KR" sz="800" b="1" dirty="0">
                <a:solidFill>
                  <a:prstClr val="white"/>
                </a:solidFill>
              </a:rPr>
              <a:t>&gt; Drop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down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9377" y="6416386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027425" y="6278309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27425" y="6769907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827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88" y="698934"/>
            <a:ext cx="2851425" cy="608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04.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모임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970863" y="1301379"/>
            <a:ext cx="3411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86358" y="1883050"/>
            <a:ext cx="1759183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>
                <a:solidFill>
                  <a:prstClr val="white"/>
                </a:solidFill>
              </a:rPr>
              <a:t>신고하기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23621" y="2686050"/>
            <a:ext cx="0" cy="1687987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69377" y="6463733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9377" y="888522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970863" y="689507"/>
            <a:ext cx="3411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970863" y="4374518"/>
            <a:ext cx="3411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70863" y="6363575"/>
            <a:ext cx="3411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970863" y="6779334"/>
            <a:ext cx="3411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970863" y="2676525"/>
            <a:ext cx="3411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223621" y="1301379"/>
            <a:ext cx="0" cy="1384671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98546" y="3298906"/>
            <a:ext cx="1946995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0" y="1425391"/>
            <a:ext cx="8239781" cy="383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04.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모임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1189" y="4708093"/>
            <a:ext cx="2504826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작성 </a:t>
            </a:r>
            <a:r>
              <a:rPr lang="en-US" altLang="ko-KR" sz="800" b="1" dirty="0">
                <a:solidFill>
                  <a:prstClr val="white"/>
                </a:solidFill>
              </a:rPr>
              <a:t>&gt;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사진추가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53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dirty="0" smtClean="0"/>
              <a:t>05. </a:t>
            </a:r>
            <a:r>
              <a:rPr lang="ko-KR" altLang="en-US" sz="3600" b="1" dirty="0" err="1" smtClean="0"/>
              <a:t>인생톡톡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9915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98" y="707726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3082219" y="698200"/>
            <a:ext cx="0" cy="726157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05.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일상톡톡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사진이야기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970863" y="14145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970863" y="6982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9377" y="948629"/>
            <a:ext cx="1888148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input </a:t>
            </a:r>
            <a:r>
              <a:rPr lang="en-US" altLang="ko-KR" sz="800" b="1" dirty="0"/>
              <a:t>field.9 </a:t>
            </a:r>
            <a:r>
              <a:rPr lang="ko-KR" altLang="en-US" sz="800" b="1" dirty="0"/>
              <a:t>이미지 </a:t>
            </a:r>
            <a:r>
              <a:rPr lang="ko-KR" altLang="en-US" sz="800" b="1" dirty="0" smtClean="0"/>
              <a:t>수정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400713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35810"/>
              </p:ext>
            </p:extLst>
          </p:nvPr>
        </p:nvGraphicFramePr>
        <p:xfrm>
          <a:off x="416496" y="1628800"/>
          <a:ext cx="9073007" cy="502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664"/>
                <a:gridCol w="813722"/>
                <a:gridCol w="5940176"/>
                <a:gridCol w="1627445"/>
              </a:tblGrid>
              <a:tr h="255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Version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Issue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2017.12.15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문서 생성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2018.01.02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수정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900" b="1" dirty="0" smtClean="0"/>
                    </a:p>
                    <a:p>
                      <a:r>
                        <a:rPr lang="en-US" altLang="ko-KR" sz="900" b="1" dirty="0" smtClean="0"/>
                        <a:t>00. General rule &gt; </a:t>
                      </a:r>
                      <a:r>
                        <a:rPr lang="ko-KR" altLang="en-US" sz="900" b="1" dirty="0" smtClean="0"/>
                        <a:t>신고하기 </a:t>
                      </a:r>
                      <a:r>
                        <a:rPr lang="en-US" altLang="ko-KR" sz="900" b="1" dirty="0" smtClean="0"/>
                        <a:t>&gt; </a:t>
                      </a:r>
                      <a:r>
                        <a:rPr lang="ko-KR" altLang="en-US" sz="900" b="1" dirty="0" smtClean="0"/>
                        <a:t>글쓰기</a:t>
                      </a:r>
                      <a:endParaRPr lang="en-US" altLang="ko-KR" sz="1800" b="1" dirty="0" smtClean="0"/>
                    </a:p>
                    <a:p>
                      <a:r>
                        <a:rPr lang="en-US" altLang="ko-KR" sz="900" dirty="0" smtClean="0"/>
                        <a:t>input field </a:t>
                      </a:r>
                      <a:r>
                        <a:rPr lang="ko-KR" altLang="en-US" sz="900" dirty="0" smtClean="0"/>
                        <a:t>정의 수정</a:t>
                      </a:r>
                    </a:p>
                    <a:p>
                      <a:endParaRPr lang="en-US" altLang="ko-KR" sz="900" dirty="0" smtClean="0"/>
                    </a:p>
                    <a:p>
                      <a:r>
                        <a:rPr lang="en-US" altLang="ko-KR" sz="900" b="1" dirty="0" smtClean="0"/>
                        <a:t>00. </a:t>
                      </a:r>
                      <a:r>
                        <a:rPr lang="ko-KR" altLang="en-US" sz="900" b="1" dirty="0" err="1" smtClean="0"/>
                        <a:t>앱실행</a:t>
                      </a:r>
                      <a:r>
                        <a:rPr lang="ko-KR" altLang="en-US" sz="900" b="1" dirty="0" smtClean="0"/>
                        <a:t> </a:t>
                      </a:r>
                      <a:r>
                        <a:rPr lang="en-US" altLang="ko-KR" sz="900" b="1" dirty="0" smtClean="0"/>
                        <a:t>&gt; </a:t>
                      </a:r>
                      <a:r>
                        <a:rPr lang="ko-KR" altLang="en-US" sz="900" b="1" dirty="0" smtClean="0"/>
                        <a:t>서비스소개</a:t>
                      </a:r>
                    </a:p>
                    <a:p>
                      <a:r>
                        <a:rPr lang="ko-KR" altLang="en-US" sz="900" dirty="0" smtClean="0"/>
                        <a:t>영상</a:t>
                      </a:r>
                      <a:r>
                        <a:rPr lang="ko-KR" altLang="en-US" sz="900" baseline="0" dirty="0" smtClean="0"/>
                        <a:t> 수정</a:t>
                      </a:r>
                      <a:endParaRPr lang="ko-KR" altLang="en-US" sz="900" dirty="0" smtClean="0"/>
                    </a:p>
                    <a:p>
                      <a:endParaRPr lang="en-US" altLang="ko-KR" sz="9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06. 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사진첩 </a:t>
                      </a:r>
                      <a:endParaRPr lang="en-US" altLang="ko-KR" sz="900" b="1" i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삭제</a:t>
                      </a:r>
                      <a:endParaRPr lang="en-US" altLang="ko-KR" sz="900" baseline="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2018.03.09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수정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00. General Rule &gt; Action bar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Text button </a:t>
                      </a:r>
                      <a:r>
                        <a:rPr lang="ko-KR" altLang="en-US" sz="900" baseline="0" dirty="0" smtClean="0"/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00. General rule &gt; </a:t>
                      </a:r>
                      <a:r>
                        <a:rPr lang="ko-KR" altLang="en-US" sz="900" b="1" baseline="0" dirty="0" err="1" smtClean="0"/>
                        <a:t>게시글</a:t>
                      </a:r>
                      <a:r>
                        <a:rPr lang="ko-KR" altLang="en-US" sz="900" b="1" baseline="0" dirty="0" smtClean="0"/>
                        <a:t> 작성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input field </a:t>
                      </a:r>
                      <a:r>
                        <a:rPr lang="ko-KR" altLang="en-US" sz="900" baseline="0" dirty="0" smtClean="0"/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버튼 이미지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00. General rule &gt; </a:t>
                      </a:r>
                      <a:r>
                        <a:rPr lang="ko-KR" altLang="en-US" sz="900" b="1" baseline="0" dirty="0" err="1" smtClean="0"/>
                        <a:t>게시글</a:t>
                      </a:r>
                      <a:r>
                        <a:rPr lang="ko-KR" altLang="en-US" sz="900" b="1" baseline="0" dirty="0" smtClean="0"/>
                        <a:t> 작성 </a:t>
                      </a:r>
                      <a:r>
                        <a:rPr lang="en-US" altLang="ko-KR" sz="900" b="1" baseline="0" dirty="0" smtClean="0"/>
                        <a:t>&gt; </a:t>
                      </a:r>
                      <a:r>
                        <a:rPr lang="ko-KR" altLang="en-US" sz="900" b="1" baseline="0" dirty="0" smtClean="0"/>
                        <a:t>사진추가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input field </a:t>
                      </a:r>
                      <a:r>
                        <a:rPr lang="ko-KR" altLang="en-US" sz="900" baseline="0" dirty="0" smtClean="0"/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00. General rule &gt; </a:t>
                      </a:r>
                      <a:r>
                        <a:rPr lang="ko-KR" altLang="en-US" sz="900" b="1" baseline="0" dirty="0" smtClean="0"/>
                        <a:t>신고하기 </a:t>
                      </a:r>
                      <a:r>
                        <a:rPr lang="en-US" altLang="ko-KR" sz="900" b="1" baseline="0" dirty="0" smtClean="0"/>
                        <a:t>&gt; Drop down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Text size, color </a:t>
                      </a:r>
                      <a:r>
                        <a:rPr lang="ko-KR" altLang="en-US" sz="900" baseline="0" dirty="0" smtClean="0"/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글자 수 가이드 추가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00. General rule &gt; </a:t>
                      </a:r>
                      <a:r>
                        <a:rPr lang="ko-KR" altLang="en-US" sz="900" b="1" baseline="0" dirty="0" smtClean="0"/>
                        <a:t>신고하기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하단 여백 영역 설정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u="sng" dirty="0" smtClean="0"/>
              <a:t>History</a:t>
            </a:r>
            <a:endParaRPr lang="ko-KR" altLang="en-US" sz="3600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8506859" y="2846781"/>
            <a:ext cx="619557" cy="3799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V0.2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06859" y="4064762"/>
            <a:ext cx="619557" cy="379997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 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792963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10" y="3300497"/>
            <a:ext cx="7200000" cy="9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05.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일상톡톡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사진이야기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익명 사용</a:t>
            </a:r>
            <a:endParaRPr lang="ko-KR" altLang="en-US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752998" y="3127131"/>
            <a:ext cx="905942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397410" y="1330795"/>
            <a:ext cx="1962149" cy="179633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24 * 24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btn_general_checkbox_uncheck_n.png</a:t>
            </a:r>
          </a:p>
          <a:p>
            <a:r>
              <a:rPr lang="en-US" altLang="ko-KR" sz="800" dirty="0" smtClean="0"/>
              <a:t>btn_general_checkbox_uncheck_p.png</a:t>
            </a:r>
          </a:p>
          <a:p>
            <a:r>
              <a:rPr lang="en-US" altLang="ko-KR" sz="800" dirty="0" smtClean="0"/>
              <a:t>btn_general_checkbox_uncheck_f.png</a:t>
            </a:r>
          </a:p>
          <a:p>
            <a:r>
              <a:rPr lang="en-US" altLang="ko-KR" sz="800" dirty="0" smtClean="0"/>
              <a:t>btn_general_checkbox_uncheck_d.png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btn_general_checkbox_check_n.png</a:t>
            </a:r>
          </a:p>
          <a:p>
            <a:r>
              <a:rPr lang="en-US" altLang="ko-KR" sz="800" dirty="0" smtClean="0"/>
              <a:t>btn_general_checkbox_check_p.png</a:t>
            </a:r>
            <a:endParaRPr lang="en-US" altLang="ko-KR" sz="800" dirty="0"/>
          </a:p>
          <a:p>
            <a:r>
              <a:rPr lang="en-US" altLang="ko-KR" sz="800" dirty="0" smtClean="0"/>
              <a:t>btn_general_checkbox_check_f.png</a:t>
            </a:r>
            <a:endParaRPr lang="en-US" altLang="ko-KR" sz="800" dirty="0"/>
          </a:p>
          <a:p>
            <a:r>
              <a:rPr lang="en-US" altLang="ko-KR" sz="800" dirty="0" smtClean="0"/>
              <a:t>btn_general_checkbox_check_d.png</a:t>
            </a:r>
            <a:endParaRPr lang="en-US" altLang="ko-KR" sz="800" dirty="0"/>
          </a:p>
        </p:txBody>
      </p:sp>
      <p:cxnSp>
        <p:nvCxnSpPr>
          <p:cNvPr id="8" name="직선 연결선 7"/>
          <p:cNvCxnSpPr/>
          <p:nvPr/>
        </p:nvCxnSpPr>
        <p:spPr>
          <a:xfrm rot="5400000" flipH="1">
            <a:off x="7549827" y="4220497"/>
            <a:ext cx="736697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389729" y="4387515"/>
            <a:ext cx="1056891" cy="752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24</a:t>
            </a:r>
            <a:endParaRPr lang="en-US" altLang="ko-KR" sz="800" dirty="0"/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N : #333333</a:t>
            </a:r>
          </a:p>
          <a:p>
            <a:r>
              <a:rPr lang="en-US" altLang="ko-KR" sz="800" dirty="0" smtClean="0"/>
              <a:t>D: #</a:t>
            </a:r>
            <a:r>
              <a:rPr lang="en-US" altLang="ko-KR" sz="800" dirty="0" err="1" smtClean="0"/>
              <a:t>cccccc</a:t>
            </a:r>
            <a:endParaRPr lang="en-US" altLang="ko-KR" sz="8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99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25" y="853184"/>
            <a:ext cx="6444000" cy="57399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05.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일상톡톡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사진이야기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사진추가</a:t>
            </a:r>
            <a:endParaRPr lang="ko-KR" altLang="en-US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413752" y="4668904"/>
            <a:ext cx="842225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229598" y="4406713"/>
            <a:ext cx="1056891" cy="752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27</a:t>
            </a:r>
            <a:endParaRPr lang="en-US" altLang="ko-KR" sz="800" dirty="0"/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 smtClean="0"/>
              <a:t>middle center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5706208" y="3252578"/>
            <a:ext cx="2721337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129858" y="2867529"/>
            <a:ext cx="158895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104 * 104</a:t>
            </a:r>
          </a:p>
          <a:p>
            <a:r>
              <a:rPr lang="en-US" altLang="ko-KR" sz="800" dirty="0"/>
              <a:t>btn_general_orange_n.9.png</a:t>
            </a:r>
            <a:endParaRPr lang="en-US" altLang="ko-KR" sz="800" dirty="0" smtClean="0"/>
          </a:p>
          <a:p>
            <a:r>
              <a:rPr lang="en-US" altLang="ko-KR" sz="800" dirty="0"/>
              <a:t>btn_general_orange_p.9.png</a:t>
            </a:r>
          </a:p>
          <a:p>
            <a:r>
              <a:rPr lang="en-US" altLang="ko-KR" sz="800" dirty="0"/>
              <a:t>btn_general_orange_f.9.png</a:t>
            </a:r>
          </a:p>
          <a:p>
            <a:r>
              <a:rPr lang="en-US" altLang="ko-KR" sz="800" dirty="0"/>
              <a:t>btn_general_orange_d.9.png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354015" y="2953182"/>
            <a:ext cx="3008435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675" y="2364049"/>
            <a:ext cx="1440921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58 * 58</a:t>
            </a:r>
          </a:p>
          <a:p>
            <a:r>
              <a:rPr lang="en-US" altLang="ko-KR" sz="800" dirty="0"/>
              <a:t>icon_talk_add_photo_l.png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354015" y="1351450"/>
            <a:ext cx="615462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7053" y="1121154"/>
            <a:ext cx="1340543" cy="944075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var-40 * </a:t>
            </a:r>
            <a:r>
              <a:rPr lang="ko-KR" altLang="en-US" sz="800" dirty="0" smtClean="0"/>
              <a:t>가로와 동일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좌우 여백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씩 제외한 정사각형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Inner line 3</a:t>
            </a:r>
          </a:p>
          <a:p>
            <a:r>
              <a:rPr lang="en-US" altLang="ko-KR" sz="800" dirty="0"/>
              <a:t>#e4e4e4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dirty="0" smtClean="0"/>
              <a:t>버튼 </a:t>
            </a:r>
            <a:r>
              <a:rPr lang="ko-KR" altLang="en-US" sz="800" b="1" dirty="0" smtClean="0"/>
              <a:t>이미지 수정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3572843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4609"/>
          <a:stretch/>
        </p:blipFill>
        <p:spPr>
          <a:xfrm>
            <a:off x="5817456" y="704851"/>
            <a:ext cx="3240000" cy="57628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79" y="707726"/>
            <a:ext cx="3240000" cy="57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05.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일상톡톡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사진이야기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006954" y="14145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06954" y="6982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006954" y="1845324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7820" y="837187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149075" y="698200"/>
            <a:ext cx="0" cy="726157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836" y="1470491"/>
            <a:ext cx="1859666" cy="33855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05. </a:t>
            </a:r>
            <a:r>
              <a:rPr lang="ko-KR" altLang="en-US" sz="800" b="1" dirty="0" err="1">
                <a:solidFill>
                  <a:prstClr val="white"/>
                </a:solidFill>
              </a:rPr>
              <a:t>인생톡톡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en-US" altLang="ko-KR" sz="800" b="1" dirty="0">
                <a:solidFill>
                  <a:prstClr val="white"/>
                </a:solidFill>
              </a:rPr>
              <a:t>&gt; </a:t>
            </a:r>
            <a:r>
              <a:rPr lang="ko-KR" altLang="en-US" sz="800" b="1" dirty="0" err="1">
                <a:solidFill>
                  <a:prstClr val="white"/>
                </a:solidFill>
              </a:rPr>
              <a:t>일상톡톡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en-US" altLang="ko-KR" sz="800" b="1" dirty="0">
                <a:solidFill>
                  <a:prstClr val="white"/>
                </a:solidFill>
              </a:rPr>
              <a:t>&gt; </a:t>
            </a:r>
            <a:r>
              <a:rPr lang="ko-KR" altLang="en-US" sz="800" b="1" dirty="0">
                <a:solidFill>
                  <a:prstClr val="white"/>
                </a:solidFill>
              </a:rPr>
              <a:t>사진이야기 </a:t>
            </a:r>
            <a:r>
              <a:rPr lang="en-US" altLang="ko-KR" sz="800" b="1" dirty="0">
                <a:solidFill>
                  <a:prstClr val="white"/>
                </a:solidFill>
              </a:rPr>
              <a:t>&gt; </a:t>
            </a:r>
            <a:r>
              <a:rPr lang="ko-KR" altLang="en-US" sz="800" b="1" dirty="0">
                <a:solidFill>
                  <a:prstClr val="white"/>
                </a:solidFill>
              </a:rPr>
              <a:t>익명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사용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338" y="1108620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17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35" y="732240"/>
            <a:ext cx="4713782" cy="60318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05.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일상톡톡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사진이야기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글쓰기</a:t>
            </a:r>
            <a:endParaRPr lang="ko-KR" altLang="en-US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900237" y="922433"/>
            <a:ext cx="901044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591781" y="769809"/>
            <a:ext cx="1467532" cy="972790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33 * 33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btn_general_more_n.png</a:t>
            </a:r>
          </a:p>
          <a:p>
            <a:r>
              <a:rPr lang="en-US" altLang="ko-KR" sz="800" dirty="0" smtClean="0"/>
              <a:t>btn_general_more_p.png</a:t>
            </a:r>
          </a:p>
          <a:p>
            <a:r>
              <a:rPr lang="en-US" altLang="ko-KR" sz="800" dirty="0" smtClean="0"/>
              <a:t>btn_general_more_f.png</a:t>
            </a:r>
          </a:p>
          <a:p>
            <a:r>
              <a:rPr lang="en-US" altLang="ko-KR" sz="800" dirty="0" smtClean="0"/>
              <a:t>btn_general_more_d.png</a:t>
            </a:r>
            <a:endParaRPr lang="en-US" altLang="ko-KR" sz="8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628775" y="4039005"/>
            <a:ext cx="5162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5903595" y="2260200"/>
            <a:ext cx="901044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95139" y="2107576"/>
            <a:ext cx="2144154" cy="72750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Image size</a:t>
            </a:r>
          </a:p>
          <a:p>
            <a:r>
              <a:rPr lang="ko-KR" altLang="en-US" sz="800" dirty="0" smtClean="0"/>
              <a:t>좌우 여백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씩을 제외한 가로를 기준으로 정비례 위치 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/>
              <a:t>Inner stroke 1px #000000 opacity 18%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6000750" y="4533177"/>
            <a:ext cx="750356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553286" y="4465093"/>
            <a:ext cx="1838071" cy="942160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Var-40 </a:t>
            </a:r>
            <a:r>
              <a:rPr lang="en-US" altLang="ko-KR" sz="800" dirty="0"/>
              <a:t>* </a:t>
            </a:r>
            <a:r>
              <a:rPr lang="en-US" altLang="ko-KR" sz="800" dirty="0" smtClean="0"/>
              <a:t>160 bg_general_input_field_n.9.png</a:t>
            </a:r>
          </a:p>
          <a:p>
            <a:r>
              <a:rPr lang="en-US" altLang="ko-KR" sz="800" dirty="0" smtClean="0"/>
              <a:t>bg_general_input_field_f.9.png</a:t>
            </a:r>
          </a:p>
          <a:p>
            <a:endParaRPr lang="en-US" altLang="ko-KR" sz="800" dirty="0"/>
          </a:p>
          <a:p>
            <a:r>
              <a:rPr lang="en-US" altLang="ko-KR" sz="800" dirty="0"/>
              <a:t>Text</a:t>
            </a:r>
            <a:r>
              <a:rPr lang="ko-KR" altLang="en-US" sz="800" dirty="0"/>
              <a:t>가 </a:t>
            </a:r>
            <a:r>
              <a:rPr lang="ko-KR" altLang="en-US" sz="800" dirty="0" smtClean="0"/>
              <a:t>작성 영역 </a:t>
            </a:r>
            <a:r>
              <a:rPr lang="ko-KR" altLang="en-US" sz="800" dirty="0"/>
              <a:t>초과시 </a:t>
            </a:r>
            <a:r>
              <a:rPr lang="ko-KR" altLang="en-US" sz="800" dirty="0" err="1" smtClean="0"/>
              <a:t>영역내</a:t>
            </a:r>
            <a:r>
              <a:rPr lang="ko-KR" altLang="en-US" sz="800" dirty="0" smtClean="0"/>
              <a:t> 스크롤</a:t>
            </a:r>
            <a:endParaRPr lang="en-US" altLang="ko-KR" sz="8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1628775" y="6267855"/>
            <a:ext cx="5162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3286" y="4203324"/>
            <a:ext cx="1914493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ko-KR" altLang="en-US" sz="800" b="1" dirty="0" err="1">
                <a:solidFill>
                  <a:prstClr val="white"/>
                </a:solidFill>
              </a:rPr>
              <a:t>게시글</a:t>
            </a:r>
            <a:r>
              <a:rPr lang="ko-KR" altLang="en-US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작성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dirty="0" smtClean="0"/>
              <a:t>More </a:t>
            </a:r>
            <a:r>
              <a:rPr lang="ko-KR" altLang="en-US" sz="800" dirty="0" smtClean="0"/>
              <a:t>버튼 추가</a:t>
            </a:r>
            <a:endParaRPr lang="en-US" altLang="ko-KR" sz="800" dirty="0" smtClean="0"/>
          </a:p>
          <a:p>
            <a:r>
              <a:rPr lang="en-US" altLang="ko-KR" sz="800" b="1" dirty="0"/>
              <a:t>input field.9 </a:t>
            </a:r>
            <a:r>
              <a:rPr lang="ko-KR" altLang="en-US" sz="800" b="1" dirty="0"/>
              <a:t>이미지 수정</a:t>
            </a:r>
            <a:endParaRPr lang="en-US" altLang="ko-KR" sz="80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628775" y="5763030"/>
            <a:ext cx="5162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969951" y="5761776"/>
            <a:ext cx="1126174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049965" y="5559799"/>
            <a:ext cx="844711" cy="42355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1</a:t>
            </a:r>
          </a:p>
          <a:p>
            <a:r>
              <a:rPr lang="en-US" altLang="ko-KR" sz="800" dirty="0" smtClean="0"/>
              <a:t># e4e4e4</a:t>
            </a:r>
            <a:endParaRPr lang="en-US" altLang="ko-KR" sz="800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462121" y="4039005"/>
            <a:ext cx="0" cy="172362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16200000" flipV="1">
            <a:off x="6625605" y="5397926"/>
            <a:ext cx="0" cy="141402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049965" y="6036447"/>
            <a:ext cx="960646" cy="7753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20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smtClean="0"/>
              <a:t>16 bold</a:t>
            </a:r>
            <a:endParaRPr lang="en-US" altLang="ko-KR" sz="800" dirty="0"/>
          </a:p>
          <a:p>
            <a:r>
              <a:rPr lang="en-US" altLang="ko-KR" sz="800" dirty="0"/>
              <a:t>Middle </a:t>
            </a:r>
            <a:r>
              <a:rPr lang="en-US" altLang="ko-KR" sz="800" dirty="0" smtClean="0"/>
              <a:t>right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425732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8" y="2260223"/>
            <a:ext cx="8690400" cy="2172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05.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일상톡톡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사진이야기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글쓰기</a:t>
            </a: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066877" y="3710354"/>
            <a:ext cx="0" cy="1535939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334528" y="4594598"/>
            <a:ext cx="158895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Var-40 * 40</a:t>
            </a:r>
          </a:p>
          <a:p>
            <a:r>
              <a:rPr lang="en-US" altLang="ko-KR" sz="800" dirty="0"/>
              <a:t>btn_general_orange_n.9.png</a:t>
            </a:r>
            <a:endParaRPr lang="en-US" altLang="ko-KR" sz="800" dirty="0" smtClean="0"/>
          </a:p>
          <a:p>
            <a:r>
              <a:rPr lang="en-US" altLang="ko-KR" sz="800" dirty="0"/>
              <a:t>btn_general_orange_p.9.png</a:t>
            </a:r>
          </a:p>
          <a:p>
            <a:r>
              <a:rPr lang="en-US" altLang="ko-KR" sz="800" dirty="0"/>
              <a:t>btn_general_orange_f.9.png</a:t>
            </a:r>
          </a:p>
          <a:p>
            <a:r>
              <a:rPr lang="en-US" altLang="ko-KR" sz="800" dirty="0"/>
              <a:t>btn_general_orange_d.9.png</a:t>
            </a: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5402800" y="3472812"/>
            <a:ext cx="0" cy="1846534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874353" y="4594598"/>
            <a:ext cx="1056891" cy="752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Text width * 30</a:t>
            </a:r>
            <a:endParaRPr lang="en-US" altLang="ko-KR" sz="800" dirty="0"/>
          </a:p>
          <a:p>
            <a:r>
              <a:rPr lang="en-US" altLang="ko-KR" sz="800" dirty="0" smtClean="0"/>
              <a:t>16 bold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 smtClean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800800" y="3593221"/>
            <a:ext cx="0" cy="1224963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941164" y="4594598"/>
            <a:ext cx="1529908" cy="770097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/>
              <a:t>icon_talk_add_photo_s.png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icon_talk_add_photo_s.png </a:t>
            </a:r>
            <a:r>
              <a:rPr lang="ko-KR" altLang="en-US" sz="800" b="1" dirty="0" smtClean="0"/>
              <a:t>이미지 추가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864944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98" y="707726"/>
            <a:ext cx="3420225" cy="608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인생톡톡</a:t>
            </a:r>
            <a:endParaRPr lang="ko-KR" altLang="en-US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5875" y="948629"/>
            <a:ext cx="1859666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</a:t>
            </a:r>
            <a:r>
              <a:rPr lang="en-US" altLang="ko-KR" sz="800" b="1" dirty="0" err="1">
                <a:solidFill>
                  <a:prstClr val="white"/>
                </a:solidFill>
              </a:rPr>
              <a:t>Actionbar</a:t>
            </a:r>
            <a:r>
              <a:rPr lang="en-US" altLang="ko-KR" sz="800" b="1" dirty="0">
                <a:solidFill>
                  <a:prstClr val="white"/>
                </a:solidFill>
              </a:rPr>
              <a:t>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70863" y="14145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970863" y="698201"/>
            <a:ext cx="3629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TBD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70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endParaRPr lang="ko-KR" altLang="en-US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0" y="2718480"/>
            <a:ext cx="9136705" cy="1472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rot="5400000" flipH="1">
            <a:off x="171898" y="4333171"/>
            <a:ext cx="66630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97820" y="4666323"/>
            <a:ext cx="1288105" cy="496228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BG</a:t>
            </a:r>
          </a:p>
          <a:p>
            <a:r>
              <a:rPr lang="en-US" altLang="ko-KR" sz="800" dirty="0" smtClean="0"/>
              <a:t>Device width * 58</a:t>
            </a:r>
          </a:p>
          <a:p>
            <a:r>
              <a:rPr lang="en-US" altLang="ko-KR" sz="800" dirty="0" smtClean="0"/>
              <a:t>#f4f4f4</a:t>
            </a:r>
            <a:endParaRPr lang="en-US" altLang="ko-KR" sz="800" dirty="0"/>
          </a:p>
        </p:txBody>
      </p:sp>
      <p:cxnSp>
        <p:nvCxnSpPr>
          <p:cNvPr id="10" name="직선 연결선 9"/>
          <p:cNvCxnSpPr/>
          <p:nvPr/>
        </p:nvCxnSpPr>
        <p:spPr>
          <a:xfrm rot="5400000" flipH="1">
            <a:off x="2305721" y="4514130"/>
            <a:ext cx="66630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483795" y="4666323"/>
            <a:ext cx="1288105" cy="496228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Line</a:t>
            </a:r>
          </a:p>
          <a:p>
            <a:r>
              <a:rPr lang="en-US" altLang="ko-KR" sz="800" dirty="0" smtClean="0"/>
              <a:t>Device width * 1</a:t>
            </a:r>
          </a:p>
          <a:p>
            <a:r>
              <a:rPr lang="en-US" altLang="ko-KR" sz="800" dirty="0" smtClean="0"/>
              <a:t>#e4e4e4</a:t>
            </a:r>
            <a:endParaRPr lang="en-US" altLang="ko-KR" sz="800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552255" y="2724150"/>
            <a:ext cx="0" cy="212313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0525" y="4166730"/>
            <a:ext cx="9220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0525" y="2737530"/>
            <a:ext cx="9220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62126" y="2333625"/>
            <a:ext cx="0" cy="705796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8073" y="1920362"/>
            <a:ext cx="1520798" cy="496228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50 * 50</a:t>
            </a:r>
          </a:p>
          <a:p>
            <a:r>
              <a:rPr lang="en-US" altLang="ko-KR" sz="800" dirty="0" smtClean="0"/>
              <a:t>img_talk_bg_(01~06).png</a:t>
            </a:r>
            <a:endParaRPr lang="en-US" altLang="ko-KR" sz="8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001727" y="1657350"/>
            <a:ext cx="0" cy="13820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57674" y="1226927"/>
            <a:ext cx="1520798" cy="496228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50 * 50</a:t>
            </a:r>
          </a:p>
          <a:p>
            <a:r>
              <a:rPr lang="en-US" altLang="ko-KR" sz="800" dirty="0"/>
              <a:t>img_talk_bg_selected.9.png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TBD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43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18" y="760815"/>
            <a:ext cx="5562000" cy="5757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01.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인생톡톡</a:t>
            </a:r>
            <a:endParaRPr lang="ko-KR" altLang="en-US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656283" y="1061388"/>
            <a:ext cx="905942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4775" y="908764"/>
            <a:ext cx="1962149" cy="1796336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24 * 24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btn_general_checkbox_uncheck_n.png</a:t>
            </a:r>
          </a:p>
          <a:p>
            <a:r>
              <a:rPr lang="en-US" altLang="ko-KR" sz="800" dirty="0" smtClean="0"/>
              <a:t>btn_general_checkbox_uncheck_p.png</a:t>
            </a:r>
          </a:p>
          <a:p>
            <a:r>
              <a:rPr lang="en-US" altLang="ko-KR" sz="800" dirty="0" smtClean="0"/>
              <a:t>btn_general_checkbox_uncheck_f.png</a:t>
            </a:r>
          </a:p>
          <a:p>
            <a:r>
              <a:rPr lang="en-US" altLang="ko-KR" sz="800" dirty="0" smtClean="0"/>
              <a:t>btn_general_checkbox_uncheck_d.png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btn_general_checkbox_check_n.png</a:t>
            </a:r>
          </a:p>
          <a:p>
            <a:r>
              <a:rPr lang="en-US" altLang="ko-KR" sz="800" dirty="0" smtClean="0"/>
              <a:t>btn_general_checkbox_check_p.png</a:t>
            </a:r>
            <a:endParaRPr lang="en-US" altLang="ko-KR" sz="800" dirty="0"/>
          </a:p>
          <a:p>
            <a:r>
              <a:rPr lang="en-US" altLang="ko-KR" sz="800" dirty="0" smtClean="0"/>
              <a:t>btn_general_checkbox_check_f.png</a:t>
            </a:r>
            <a:endParaRPr lang="en-US" altLang="ko-KR" sz="800" dirty="0"/>
          </a:p>
          <a:p>
            <a:r>
              <a:rPr lang="en-US" altLang="ko-KR" sz="800" dirty="0" smtClean="0"/>
              <a:t>btn_general_checkbox_check_d.png</a:t>
            </a:r>
            <a:endParaRPr lang="en-US" altLang="ko-KR" sz="800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236069" y="1082130"/>
            <a:ext cx="736697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910312" y="908764"/>
            <a:ext cx="1056891" cy="7529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24</a:t>
            </a:r>
            <a:endParaRPr lang="en-US" altLang="ko-KR" sz="800" dirty="0"/>
          </a:p>
          <a:p>
            <a:r>
              <a:rPr lang="en-US" altLang="ko-KR" sz="800" dirty="0" smtClean="0"/>
              <a:t>18 </a:t>
            </a:r>
            <a:r>
              <a:rPr lang="en-US" altLang="ko-KR" sz="800" dirty="0" err="1" smtClean="0"/>
              <a:t>demilight</a:t>
            </a:r>
            <a:endParaRPr lang="en-US" altLang="ko-KR" sz="800" dirty="0" smtClean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#333333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6945923" y="2585615"/>
            <a:ext cx="1026844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10312" y="2412249"/>
            <a:ext cx="1056891" cy="22388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</a:t>
            </a:r>
            <a:r>
              <a:rPr lang="en-US" altLang="ko-KR" sz="800" dirty="0" err="1" smtClean="0"/>
              <a:t>var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Guide</a:t>
            </a:r>
          </a:p>
          <a:p>
            <a:r>
              <a:rPr lang="en-US" altLang="ko-KR" sz="800" dirty="0" smtClean="0"/>
              <a:t>26 </a:t>
            </a:r>
            <a:r>
              <a:rPr lang="en-US" altLang="ko-KR" sz="800" dirty="0" err="1" smtClean="0"/>
              <a:t>demilight</a:t>
            </a:r>
            <a:endParaRPr lang="en-US" altLang="ko-KR" sz="800" dirty="0" smtClean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 smtClean="0"/>
          </a:p>
          <a:p>
            <a:endParaRPr lang="en-US" altLang="ko-KR" sz="800" dirty="0"/>
          </a:p>
          <a:p>
            <a:r>
              <a:rPr lang="en-US" altLang="ko-KR" sz="800" dirty="0" smtClean="0"/>
              <a:t>input</a:t>
            </a:r>
            <a:endParaRPr lang="en-US" altLang="ko-KR" sz="800" dirty="0"/>
          </a:p>
          <a:p>
            <a:r>
              <a:rPr lang="en-US" altLang="ko-KR" sz="800" dirty="0"/>
              <a:t>26 </a:t>
            </a:r>
            <a:r>
              <a:rPr lang="en-US" altLang="ko-KR" sz="800" dirty="0" err="1" smtClean="0"/>
              <a:t>demilight</a:t>
            </a:r>
            <a:endParaRPr lang="en-US" altLang="ko-KR" sz="800" dirty="0" smtClean="0"/>
          </a:p>
          <a:p>
            <a:r>
              <a:rPr lang="en-US" altLang="ko-KR" sz="800" dirty="0" smtClean="0"/>
              <a:t>Line height 36</a:t>
            </a:r>
            <a:endParaRPr lang="en-US" altLang="ko-KR" sz="800" dirty="0"/>
          </a:p>
          <a:p>
            <a:r>
              <a:rPr lang="en-US" altLang="ko-KR" sz="800" dirty="0"/>
              <a:t>middle left</a:t>
            </a:r>
          </a:p>
          <a:p>
            <a:r>
              <a:rPr lang="en-US" altLang="ko-KR" sz="800" dirty="0"/>
              <a:t>#</a:t>
            </a:r>
            <a:r>
              <a:rPr lang="en-US" altLang="ko-KR" sz="800" dirty="0" err="1"/>
              <a:t>aaaaaa</a:t>
            </a:r>
            <a:endParaRPr lang="en-US" altLang="ko-KR" sz="800" dirty="0"/>
          </a:p>
          <a:p>
            <a:endParaRPr lang="en-US" altLang="ko-KR" sz="8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TBD</a:t>
            </a:r>
            <a:endParaRPr lang="ko-KR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341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dirty="0" smtClean="0"/>
              <a:t>06. </a:t>
            </a:r>
            <a:r>
              <a:rPr lang="ko-KR" altLang="en-US" sz="3600" b="1" dirty="0" smtClean="0"/>
              <a:t>사진첩</a:t>
            </a:r>
            <a:endParaRPr lang="en-US" altLang="ko-KR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v0.2 delete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06.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사진첩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친구찾기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0" y="1121038"/>
            <a:ext cx="2520000" cy="5509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344808" y="1841574"/>
            <a:ext cx="566465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/>
              <a:t>전체 </a:t>
            </a:r>
            <a:r>
              <a:rPr lang="en-US" altLang="ko-KR" sz="800" dirty="0" smtClean="0"/>
              <a:t>BG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/>
          </a:p>
        </p:txBody>
      </p:sp>
      <p:cxnSp>
        <p:nvCxnSpPr>
          <p:cNvPr id="41" name="직선 연결선 40"/>
          <p:cNvCxnSpPr/>
          <p:nvPr/>
        </p:nvCxnSpPr>
        <p:spPr>
          <a:xfrm rot="5400000" flipV="1">
            <a:off x="1207109" y="1841580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285103" y="1260863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191357" y="1365025"/>
            <a:ext cx="1946995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285103" y="1700824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285103" y="6505840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85103" y="6630039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4472915" y="6455617"/>
            <a:ext cx="362465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285103" y="2236283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383954" y="1857380"/>
            <a:ext cx="362465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77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437097" y="1700824"/>
            <a:ext cx="0" cy="535461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753" y="2150039"/>
            <a:ext cx="2520000" cy="44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직선 연결선 22"/>
          <p:cNvCxnSpPr/>
          <p:nvPr/>
        </p:nvCxnSpPr>
        <p:spPr>
          <a:xfrm>
            <a:off x="5494638" y="2722316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494638" y="3257775"/>
            <a:ext cx="3237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8593489" y="2878872"/>
            <a:ext cx="362465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77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646632" y="2722316"/>
            <a:ext cx="0" cy="535461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61754" y="902487"/>
            <a:ext cx="1159541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white"/>
                </a:solidFill>
              </a:rPr>
              <a:t>입력 전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0277" y="1935948"/>
            <a:ext cx="1159541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white"/>
                </a:solidFill>
              </a:rPr>
              <a:t>입력 시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v0.2 delete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07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14558"/>
              </p:ext>
            </p:extLst>
          </p:nvPr>
        </p:nvGraphicFramePr>
        <p:xfrm>
          <a:off x="416496" y="1628800"/>
          <a:ext cx="9073007" cy="455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664"/>
                <a:gridCol w="813722"/>
                <a:gridCol w="5940176"/>
                <a:gridCol w="1627445"/>
              </a:tblGrid>
              <a:tr h="255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Version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Issue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2018.03.09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수정</a:t>
                      </a:r>
                      <a:endParaRPr lang="en-US" altLang="ko-KR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00. General rule &gt; </a:t>
                      </a:r>
                      <a:r>
                        <a:rPr lang="ko-KR" altLang="en-US" sz="900" b="1" baseline="0" dirty="0" smtClean="0"/>
                        <a:t>신고하기 </a:t>
                      </a:r>
                      <a:r>
                        <a:rPr lang="en-US" altLang="ko-KR" sz="900" b="1" baseline="0" dirty="0" smtClean="0"/>
                        <a:t>&gt; </a:t>
                      </a:r>
                      <a:r>
                        <a:rPr lang="ko-KR" altLang="en-US" sz="900" b="1" baseline="0" dirty="0" smtClean="0"/>
                        <a:t>글쓰기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Text size </a:t>
                      </a:r>
                      <a:r>
                        <a:rPr lang="ko-KR" altLang="en-US" sz="900" baseline="0" dirty="0" smtClean="0"/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input field.9 </a:t>
                      </a:r>
                      <a:r>
                        <a:rPr lang="ko-KR" altLang="en-US" sz="900" baseline="0" dirty="0" smtClean="0"/>
                        <a:t>이미지 수정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최소 사이즈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04. </a:t>
                      </a:r>
                      <a:r>
                        <a:rPr lang="ko-KR" altLang="en-US" sz="900" b="1" baseline="0" dirty="0" smtClean="0"/>
                        <a:t>모임 </a:t>
                      </a:r>
                      <a:r>
                        <a:rPr lang="en-US" altLang="ko-KR" sz="900" b="1" baseline="0" dirty="0" smtClean="0"/>
                        <a:t>&gt; </a:t>
                      </a:r>
                      <a:r>
                        <a:rPr lang="ko-KR" altLang="en-US" sz="900" b="1" baseline="0" dirty="0" smtClean="0"/>
                        <a:t>글쓰기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Text size </a:t>
                      </a:r>
                      <a:r>
                        <a:rPr lang="ko-KR" altLang="en-US" sz="900" baseline="0" dirty="0" smtClean="0"/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글자 수 가이드 추가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input field.9 </a:t>
                      </a:r>
                      <a:r>
                        <a:rPr lang="ko-KR" altLang="en-US" sz="900" baseline="0" dirty="0" smtClean="0"/>
                        <a:t>이미지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/>
                        <a:t>05. </a:t>
                      </a:r>
                      <a:r>
                        <a:rPr lang="ko-KR" altLang="en-US" sz="900" b="1" baseline="0" dirty="0" err="1" smtClean="0"/>
                        <a:t>인생톡톡</a:t>
                      </a:r>
                      <a:r>
                        <a:rPr lang="ko-KR" altLang="en-US" sz="900" b="1" baseline="0" dirty="0" smtClean="0"/>
                        <a:t> </a:t>
                      </a:r>
                      <a:r>
                        <a:rPr lang="en-US" altLang="ko-KR" sz="900" b="1" baseline="0" dirty="0" smtClean="0"/>
                        <a:t>&gt; </a:t>
                      </a:r>
                      <a:r>
                        <a:rPr lang="ko-KR" altLang="en-US" sz="900" b="1" baseline="0" dirty="0" err="1" smtClean="0"/>
                        <a:t>일상톡톡</a:t>
                      </a:r>
                      <a:r>
                        <a:rPr lang="ko-KR" altLang="en-US" sz="900" b="1" baseline="0" dirty="0" smtClean="0"/>
                        <a:t> </a:t>
                      </a:r>
                      <a:r>
                        <a:rPr lang="en-US" altLang="ko-KR" sz="900" b="1" baseline="0" dirty="0" smtClean="0"/>
                        <a:t>&gt; </a:t>
                      </a:r>
                      <a:r>
                        <a:rPr lang="ko-KR" altLang="en-US" sz="900" b="1" baseline="0" dirty="0" smtClean="0"/>
                        <a:t>사진이야기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input field.9 </a:t>
                      </a:r>
                      <a:r>
                        <a:rPr lang="ko-KR" altLang="en-US" sz="900" baseline="0" dirty="0" smtClean="0"/>
                        <a:t>이미지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버튼 이미지 수정</a:t>
                      </a:r>
                      <a:endParaRPr lang="en-US" altLang="ko-KR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추가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00. General rule &gt; </a:t>
                      </a:r>
                      <a:r>
                        <a:rPr lang="ko-KR" altLang="en-US" sz="900" baseline="0" dirty="0" smtClean="0"/>
                        <a:t>이미지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00. General rule &gt; </a:t>
                      </a:r>
                      <a:r>
                        <a:rPr lang="ko-KR" altLang="en-US" sz="900" baseline="0" dirty="0" smtClean="0"/>
                        <a:t>네트워크 오류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01. </a:t>
                      </a:r>
                      <a:r>
                        <a:rPr lang="ko-KR" altLang="en-US" sz="900" baseline="0" dirty="0" smtClean="0"/>
                        <a:t>로그인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사용 권한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07. </a:t>
                      </a:r>
                      <a:r>
                        <a:rPr lang="ko-KR" altLang="en-US" sz="900" baseline="0" dirty="0" err="1" smtClean="0"/>
                        <a:t>더보기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프로필 설정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2018.03.12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수정</a:t>
                      </a:r>
                      <a:endParaRPr lang="en-US" altLang="ko-KR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01. </a:t>
                      </a:r>
                      <a:r>
                        <a:rPr lang="ko-KR" altLang="en-US" sz="900" baseline="0" dirty="0" err="1" smtClean="0"/>
                        <a:t>앱실행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서비스소개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버튼 높이 및 텍스트 스타일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닫기만 나올 경우 추가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추가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07. </a:t>
                      </a:r>
                      <a:r>
                        <a:rPr lang="ko-KR" altLang="en-US" sz="900" baseline="0" dirty="0" err="1" smtClean="0"/>
                        <a:t>더보기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알림 설정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/>
                        <a:t>가이드 추가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u="sng" dirty="0" smtClean="0"/>
              <a:t>History</a:t>
            </a:r>
            <a:endParaRPr lang="ko-KR" altLang="en-US" sz="36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8506859" y="2035937"/>
            <a:ext cx="619557" cy="379997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 </a:t>
            </a:r>
            <a:endParaRPr lang="en-US" altLang="ko-KR" sz="800" b="1" dirty="0"/>
          </a:p>
        </p:txBody>
      </p:sp>
      <p:sp>
        <p:nvSpPr>
          <p:cNvPr id="7" name="직사각형 6"/>
          <p:cNvSpPr/>
          <p:nvPr/>
        </p:nvSpPr>
        <p:spPr>
          <a:xfrm>
            <a:off x="8506859" y="5090221"/>
            <a:ext cx="619557" cy="379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V0.4 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111698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06.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사진첩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친구찾기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1233854"/>
            <a:ext cx="7200000" cy="1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6855316" y="1878156"/>
            <a:ext cx="0" cy="126791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39408" y="2874372"/>
            <a:ext cx="1145630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width-40 * 1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260395" y="2174789"/>
            <a:ext cx="0" cy="98926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36524" y="1002046"/>
            <a:ext cx="1159541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white"/>
                </a:solidFill>
              </a:rPr>
              <a:t>입력 전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30469" y="2874372"/>
            <a:ext cx="873244" cy="14499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30</a:t>
            </a:r>
          </a:p>
          <a:p>
            <a:r>
              <a:rPr lang="en-US" altLang="ko-KR" sz="800" dirty="0"/>
              <a:t>20 </a:t>
            </a:r>
            <a:r>
              <a:rPr lang="en-US" altLang="ko-KR" sz="800" dirty="0" err="1"/>
              <a:t>demilight</a:t>
            </a:r>
            <a:r>
              <a:rPr lang="en-US" altLang="ko-KR" sz="800" dirty="0"/>
              <a:t> </a:t>
            </a:r>
          </a:p>
          <a:p>
            <a:r>
              <a:rPr lang="en-US" altLang="ko-KR" sz="800" dirty="0"/>
              <a:t>Middle left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Guide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Input </a:t>
            </a:r>
          </a:p>
          <a:p>
            <a:r>
              <a:rPr lang="en-US" altLang="ko-KR" sz="800" dirty="0" smtClean="0"/>
              <a:t>#333333</a:t>
            </a:r>
            <a:endParaRPr lang="en-US" altLang="ko-KR" sz="800" dirty="0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928356" y="1944130"/>
            <a:ext cx="0" cy="121992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00" y="4695234"/>
            <a:ext cx="7200000" cy="1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336524" y="4481800"/>
            <a:ext cx="1159541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white"/>
                </a:solidFill>
              </a:rPr>
              <a:t>입력 시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55316" y="3883693"/>
            <a:ext cx="0" cy="1236628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407368" y="2874372"/>
            <a:ext cx="1234123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 smtClean="0"/>
              <a:t>icon_search.png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07368" y="3896107"/>
            <a:ext cx="1650088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30 * 30</a:t>
            </a:r>
          </a:p>
          <a:p>
            <a:r>
              <a:rPr lang="en-US" altLang="ko-KR" sz="800" dirty="0" err="1" smtClean="0"/>
              <a:t>btn_search_delete</a:t>
            </a:r>
            <a:r>
              <a:rPr lang="en-US" altLang="ko-KR" sz="800" dirty="0" smtClean="0"/>
              <a:t>_(n/p/f/d).png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7928356" y="4348469"/>
            <a:ext cx="0" cy="677677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739408" y="3780934"/>
            <a:ext cx="1145630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width-40 * 2</a:t>
            </a:r>
          </a:p>
          <a:p>
            <a:r>
              <a:rPr lang="en-US" altLang="ko-KR" sz="800" dirty="0"/>
              <a:t>#ef885a</a:t>
            </a:r>
            <a:endParaRPr lang="en-US" altLang="ko-KR" sz="800" dirty="0" smtClean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60395" y="4110681"/>
            <a:ext cx="0" cy="1528624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v0.2 delete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1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3009000"/>
            <a:ext cx="7200000" cy="8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06.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사진첩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친구찾기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4519891" y="3558675"/>
            <a:ext cx="0" cy="126791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3082384" y="3855308"/>
            <a:ext cx="0" cy="98926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095043" y="4554891"/>
            <a:ext cx="1259551" cy="6431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width-40 * 40</a:t>
            </a:r>
          </a:p>
          <a:p>
            <a:r>
              <a:rPr lang="en-US" altLang="ko-KR" sz="800" dirty="0" smtClean="0"/>
              <a:t>18 bold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238903" y="3009000"/>
            <a:ext cx="0" cy="183557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61397" y="4554891"/>
            <a:ext cx="1145630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 * 1</a:t>
            </a:r>
          </a:p>
          <a:p>
            <a:r>
              <a:rPr lang="en-US" altLang="ko-KR" sz="800" dirty="0" smtClean="0"/>
              <a:t>#e4e4e4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113917" y="3565630"/>
            <a:ext cx="0" cy="98926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92930" y="4554891"/>
            <a:ext cx="1145630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 * 40</a:t>
            </a:r>
          </a:p>
          <a:p>
            <a:r>
              <a:rPr lang="en-US" altLang="ko-KR" sz="800" dirty="0" smtClean="0"/>
              <a:t>#f4f4f4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V0.2 </a:t>
            </a:r>
          </a:p>
          <a:p>
            <a:r>
              <a:rPr lang="en-US" altLang="ko-KR" sz="800" b="1" dirty="0" smtClean="0"/>
              <a:t>Line color </a:t>
            </a:r>
            <a:r>
              <a:rPr lang="ko-KR" altLang="en-US" sz="800" b="1" dirty="0" smtClean="0"/>
              <a:t>수정</a:t>
            </a:r>
            <a:endParaRPr lang="ko-KR" altLang="en-US" sz="800" b="1" dirty="0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v0.2 delete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39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06.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사진첩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친구찾기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2675667"/>
            <a:ext cx="7200000" cy="1506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 flipV="1">
            <a:off x="3515657" y="3245708"/>
            <a:ext cx="0" cy="1580877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176948" y="4182334"/>
            <a:ext cx="0" cy="662236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090809" y="4554891"/>
            <a:ext cx="962207" cy="6431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24</a:t>
            </a:r>
          </a:p>
          <a:p>
            <a:r>
              <a:rPr lang="en-US" altLang="ko-KR" sz="800" dirty="0" smtClean="0"/>
              <a:t>18 </a:t>
            </a:r>
            <a:r>
              <a:rPr lang="en-US" altLang="ko-KR" sz="800" dirty="0" err="1" smtClean="0"/>
              <a:t>demilight</a:t>
            </a:r>
            <a:endParaRPr lang="en-US" altLang="ko-KR" sz="800" dirty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#333333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55961" y="4554891"/>
            <a:ext cx="1145630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width-20 * 1</a:t>
            </a:r>
          </a:p>
          <a:p>
            <a:r>
              <a:rPr lang="en-US" altLang="ko-KR" sz="800" dirty="0" smtClean="0"/>
              <a:t>#e4e4e4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859498" y="3723503"/>
            <a:ext cx="0" cy="1103083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434650" y="4554891"/>
            <a:ext cx="886993" cy="6431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22</a:t>
            </a:r>
          </a:p>
          <a:p>
            <a:r>
              <a:rPr lang="en-US" altLang="ko-KR" sz="800" dirty="0" smtClean="0"/>
              <a:t>16 </a:t>
            </a:r>
            <a:r>
              <a:rPr lang="en-US" altLang="ko-KR" sz="800" dirty="0" err="1" smtClean="0"/>
              <a:t>demilight</a:t>
            </a:r>
            <a:endParaRPr lang="en-US" altLang="ko-KR" sz="800" dirty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7545033" y="3451808"/>
            <a:ext cx="0" cy="1103083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471045" y="4554891"/>
            <a:ext cx="2337327" cy="13598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Text width </a:t>
            </a:r>
            <a:r>
              <a:rPr lang="en-US" altLang="ko-KR" sz="800" dirty="0" smtClean="0"/>
              <a:t>* text height</a:t>
            </a:r>
          </a:p>
          <a:p>
            <a:r>
              <a:rPr lang="en-US" altLang="ko-KR" sz="800" dirty="0" smtClean="0"/>
              <a:t>16 bold</a:t>
            </a:r>
            <a:endParaRPr lang="en-US" altLang="ko-KR" sz="800" dirty="0"/>
          </a:p>
          <a:p>
            <a:r>
              <a:rPr lang="en-US" altLang="ko-KR" sz="800" dirty="0" smtClean="0"/>
              <a:t>Middle right</a:t>
            </a:r>
          </a:p>
          <a:p>
            <a:r>
              <a:rPr lang="en-US" altLang="ko-KR" sz="800" b="1" dirty="0">
                <a:latin typeface="Arial" pitchFamily="34" charset="0"/>
                <a:cs typeface="Arial" pitchFamily="34" charset="0"/>
              </a:rPr>
              <a:t>00. General rule &gt; Text Button </a:t>
            </a:r>
            <a:r>
              <a:rPr lang="en-US" altLang="ko-KR" sz="800" b="1" dirty="0" smtClean="0">
                <a:latin typeface="Arial" pitchFamily="34" charset="0"/>
                <a:cs typeface="Arial" pitchFamily="34" charset="0"/>
              </a:rPr>
              <a:t>&gt; type1 </a:t>
            </a:r>
            <a:r>
              <a:rPr lang="ko-KR" altLang="en-US" sz="800" b="1" dirty="0" smtClean="0">
                <a:latin typeface="Arial" pitchFamily="34" charset="0"/>
                <a:cs typeface="Arial" pitchFamily="34" charset="0"/>
              </a:rPr>
              <a:t>참조</a:t>
            </a:r>
            <a:endParaRPr lang="en-US" altLang="ko-KR" sz="800" b="1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800" b="1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연결 중 일 때에는</a:t>
            </a:r>
            <a:endParaRPr lang="en-US" altLang="ko-KR" sz="8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16 </a:t>
            </a:r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demilight</a:t>
            </a:r>
            <a:endParaRPr lang="en-US" altLang="ko-KR" sz="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Middle right</a:t>
            </a:r>
          </a:p>
          <a:p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#888888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v0.2 delete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89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dirty="0" smtClean="0"/>
              <a:t>07. </a:t>
            </a:r>
            <a:r>
              <a:rPr lang="ko-KR" altLang="en-US" sz="3600" b="1" dirty="0" err="1" smtClean="0"/>
              <a:t>더보기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229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00" y="67948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프로필 설정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60080" y="671250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834539" y="1461065"/>
            <a:ext cx="0" cy="1109079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060080" y="1466186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6772345" y="1995202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Var. a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3060080" y="2563466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0113" y="664534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127263" y="669303"/>
            <a:ext cx="0" cy="801278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16526" y="928485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6834539" y="5657087"/>
            <a:ext cx="0" cy="1109079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60080" y="5662208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772345" y="6191224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Var. a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060080" y="6759488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454105" y="172420"/>
            <a:ext cx="1451895" cy="4921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V0.61</a:t>
            </a:r>
          </a:p>
          <a:p>
            <a:r>
              <a:rPr lang="ko-KR" altLang="en-US" sz="800" b="1" dirty="0" smtClean="0"/>
              <a:t>프로필 이미지 수정</a:t>
            </a:r>
            <a:endParaRPr lang="en-US" altLang="ko-KR" sz="800" b="1" dirty="0"/>
          </a:p>
        </p:txBody>
      </p:sp>
      <p:sp>
        <p:nvSpPr>
          <p:cNvPr id="18" name="직사각형 17"/>
          <p:cNvSpPr/>
          <p:nvPr/>
        </p:nvSpPr>
        <p:spPr>
          <a:xfrm>
            <a:off x="8454105" y="427397"/>
            <a:ext cx="1451895" cy="4921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V1.022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글자수 카운트 추가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781118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22" y="984228"/>
            <a:ext cx="5760000" cy="5370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315938" y="1456575"/>
            <a:ext cx="1541142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167 * 167</a:t>
            </a:r>
          </a:p>
          <a:p>
            <a:r>
              <a:rPr lang="en-US" altLang="ko-KR" sz="800" dirty="0" smtClean="0"/>
              <a:t>img_general_profile_01.png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718995" y="1752416"/>
            <a:ext cx="1995169" cy="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프로필 설정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/>
          </a:p>
        </p:txBody>
      </p:sp>
      <p:sp>
        <p:nvSpPr>
          <p:cNvPr id="34" name="직사각형 33"/>
          <p:cNvSpPr/>
          <p:nvPr/>
        </p:nvSpPr>
        <p:spPr>
          <a:xfrm>
            <a:off x="8027064" y="2780290"/>
            <a:ext cx="1541142" cy="79402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47 * 47</a:t>
            </a:r>
          </a:p>
          <a:p>
            <a:r>
              <a:rPr lang="en-US" altLang="ko-KR" sz="800" dirty="0" smtClean="0"/>
              <a:t>btn_more_camera_n.png</a:t>
            </a:r>
          </a:p>
          <a:p>
            <a:r>
              <a:rPr lang="en-US" altLang="ko-KR" sz="800" dirty="0"/>
              <a:t>btn_more_camera_p.png</a:t>
            </a:r>
          </a:p>
          <a:p>
            <a:r>
              <a:rPr lang="en-US" altLang="ko-KR" sz="800" dirty="0" smtClean="0"/>
              <a:t>btn_more_camera_f.png</a:t>
            </a:r>
          </a:p>
          <a:p>
            <a:r>
              <a:rPr lang="en-US" altLang="ko-KR" sz="800" dirty="0"/>
              <a:t>btn_more_camera_d.png</a:t>
            </a: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6117999" y="3177301"/>
            <a:ext cx="1970199" cy="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47460" y="3622309"/>
            <a:ext cx="1041975" cy="626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32</a:t>
            </a:r>
          </a:p>
          <a:p>
            <a:r>
              <a:rPr lang="en-US" altLang="ko-KR" sz="800" dirty="0" smtClean="0"/>
              <a:t>24 regular</a:t>
            </a:r>
          </a:p>
          <a:p>
            <a:r>
              <a:rPr lang="en-US" altLang="ko-KR" sz="800" dirty="0" smtClean="0"/>
              <a:t>Top Center</a:t>
            </a:r>
          </a:p>
          <a:p>
            <a:r>
              <a:rPr lang="en-US" altLang="ko-KR" sz="800" dirty="0" smtClean="0"/>
              <a:t>#333333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1489435" y="3935413"/>
            <a:ext cx="10016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47460" y="4668685"/>
            <a:ext cx="1041975" cy="626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27</a:t>
            </a:r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#333333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1489435" y="4981789"/>
            <a:ext cx="10016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8027064" y="5230215"/>
            <a:ext cx="1541142" cy="111642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N</a:t>
            </a:r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1</a:t>
            </a:r>
          </a:p>
          <a:p>
            <a:r>
              <a:rPr lang="en-US" altLang="ko-KR" sz="800" dirty="0" smtClean="0"/>
              <a:t>#888888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F</a:t>
            </a:r>
            <a:endParaRPr lang="en-US" altLang="ko-KR" sz="800" dirty="0"/>
          </a:p>
          <a:p>
            <a:r>
              <a:rPr lang="en-US" altLang="ko-KR" sz="800" dirty="0" err="1"/>
              <a:t>var</a:t>
            </a:r>
            <a:r>
              <a:rPr lang="en-US" altLang="ko-KR" sz="800" dirty="0"/>
              <a:t> * </a:t>
            </a:r>
            <a:r>
              <a:rPr lang="en-US" altLang="ko-KR" sz="800" dirty="0" smtClean="0"/>
              <a:t>2</a:t>
            </a:r>
            <a:endParaRPr lang="en-US" altLang="ko-KR" sz="800" dirty="0"/>
          </a:p>
          <a:p>
            <a:r>
              <a:rPr lang="en-US" altLang="ko-KR" sz="800" dirty="0"/>
              <a:t># ee7e4d</a:t>
            </a: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7381188" y="5309301"/>
            <a:ext cx="70701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47460" y="5401958"/>
            <a:ext cx="1041975" cy="626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22(++22)</a:t>
            </a:r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/>
              <a:t>line height </a:t>
            </a:r>
            <a:r>
              <a:rPr lang="en-US" altLang="ko-KR" sz="800" dirty="0" smtClean="0"/>
              <a:t>22</a:t>
            </a:r>
          </a:p>
          <a:p>
            <a:r>
              <a:rPr lang="en-US" altLang="ko-KR" sz="800" dirty="0" smtClean="0"/>
              <a:t>top left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489435" y="5715062"/>
            <a:ext cx="1001600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454105" y="172420"/>
            <a:ext cx="1451895" cy="4921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V0.61</a:t>
            </a:r>
          </a:p>
          <a:p>
            <a:r>
              <a:rPr lang="ko-KR" altLang="en-US" sz="800" b="1" dirty="0" smtClean="0"/>
              <a:t>프로필 이미지 수정</a:t>
            </a:r>
            <a:endParaRPr lang="en-US" altLang="ko-KR" sz="800" b="1" dirty="0"/>
          </a:p>
        </p:txBody>
      </p:sp>
      <p:sp>
        <p:nvSpPr>
          <p:cNvPr id="20" name="직사각형 19"/>
          <p:cNvSpPr/>
          <p:nvPr/>
        </p:nvSpPr>
        <p:spPr>
          <a:xfrm>
            <a:off x="8035221" y="4556476"/>
            <a:ext cx="1041975" cy="56927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48 </a:t>
            </a:r>
            <a:r>
              <a:rPr lang="en-US" altLang="ko-KR" sz="800" dirty="0" smtClean="0"/>
              <a:t>* 27</a:t>
            </a:r>
          </a:p>
          <a:p>
            <a:r>
              <a:rPr lang="en-US" altLang="ko-KR" sz="800" dirty="0" smtClean="0"/>
              <a:t>16 bold</a:t>
            </a:r>
            <a:endParaRPr lang="en-US" altLang="ko-KR" sz="800" dirty="0" smtClean="0"/>
          </a:p>
          <a:p>
            <a:r>
              <a:rPr lang="en-US" altLang="ko-KR" sz="800" dirty="0" smtClean="0"/>
              <a:t>Middle </a:t>
            </a:r>
            <a:r>
              <a:rPr lang="en-US" altLang="ko-KR" sz="800" dirty="0" smtClean="0"/>
              <a:t>right</a:t>
            </a:r>
            <a:endParaRPr lang="en-US" altLang="ko-KR" sz="800" dirty="0" smtClean="0"/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aaaaaa</a:t>
            </a:r>
            <a:endParaRPr lang="en-US" altLang="ko-KR" sz="800" dirty="0" smtClean="0"/>
          </a:p>
        </p:txBody>
      </p:sp>
      <p:cxnSp>
        <p:nvCxnSpPr>
          <p:cNvPr id="21" name="직선 연결선 20"/>
          <p:cNvCxnSpPr>
            <a:stCxn id="20" idx="1"/>
          </p:cNvCxnSpPr>
          <p:nvPr/>
        </p:nvCxnSpPr>
        <p:spPr>
          <a:xfrm flipH="1">
            <a:off x="7381188" y="4841116"/>
            <a:ext cx="654033" cy="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454105" y="427397"/>
            <a:ext cx="1451895" cy="4921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V1.022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글자수 카운트 추가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637849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679488"/>
            <a:ext cx="3420000" cy="608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26293" y="1199023"/>
            <a:ext cx="1403058" cy="59168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Crop </a:t>
            </a:r>
            <a:r>
              <a:rPr lang="ko-KR" altLang="en-US" sz="800" dirty="0" smtClean="0"/>
              <a:t>영역 외</a:t>
            </a:r>
            <a:endParaRPr lang="en-US" altLang="ko-KR" sz="800" dirty="0" smtClean="0"/>
          </a:p>
          <a:p>
            <a:r>
              <a:rPr lang="en-US" altLang="ko-KR" sz="800" dirty="0" smtClean="0"/>
              <a:t>#000000 opacity 80%</a:t>
            </a:r>
            <a:endParaRPr lang="en-US" altLang="ko-KR" sz="800" dirty="0"/>
          </a:p>
        </p:txBody>
      </p:sp>
      <p:cxnSp>
        <p:nvCxnSpPr>
          <p:cNvPr id="18" name="직선 연결선 17"/>
          <p:cNvCxnSpPr/>
          <p:nvPr/>
        </p:nvCxnSpPr>
        <p:spPr>
          <a:xfrm rot="5400000" flipV="1">
            <a:off x="3025186" y="1199029"/>
            <a:ext cx="0" cy="591671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060080" y="5003461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834539" y="4995223"/>
            <a:ext cx="0" cy="1293341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프로필 설정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사진크롭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060080" y="6288564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60080" y="671250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834539" y="671250"/>
            <a:ext cx="0" cy="1293341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060080" y="1964591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6772345" y="1147296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Var. a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6772345" y="5536292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Var. a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025185" y="5267072"/>
            <a:ext cx="32743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2597737" y="5025546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Var. b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127263" y="4998318"/>
            <a:ext cx="0" cy="268754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025185" y="6016715"/>
            <a:ext cx="32743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2597737" y="6047038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Var. b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3127263" y="6019810"/>
            <a:ext cx="0" cy="268754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14125" y="3112285"/>
            <a:ext cx="2819968" cy="759499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Crop</a:t>
            </a:r>
          </a:p>
          <a:p>
            <a:endParaRPr lang="en-US" altLang="ko-KR" sz="800" dirty="0"/>
          </a:p>
          <a:p>
            <a:r>
              <a:rPr lang="ko-KR" altLang="en-US" sz="800" dirty="0" smtClean="0"/>
              <a:t>좌우 여백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씩을 제외한 정원</a:t>
            </a:r>
            <a:endParaRPr lang="en-US" altLang="ko-KR" sz="800" dirty="0" smtClean="0"/>
          </a:p>
          <a:p>
            <a:r>
              <a:rPr lang="ko-KR" altLang="en-US" sz="800" dirty="0" smtClean="0"/>
              <a:t>하단 버튼영역 </a:t>
            </a:r>
            <a:r>
              <a:rPr lang="en-US" altLang="ko-KR" sz="800" dirty="0" smtClean="0"/>
              <a:t>50</a:t>
            </a:r>
            <a:r>
              <a:rPr lang="ko-KR" altLang="en-US" sz="800" dirty="0" smtClean="0"/>
              <a:t>을 제외한 전체 영역에서 </a:t>
            </a:r>
            <a:r>
              <a:rPr lang="en-US" altLang="ko-KR" sz="800" dirty="0" smtClean="0"/>
              <a:t>Middle center</a:t>
            </a:r>
            <a:endParaRPr lang="en-US" altLang="ko-KR" sz="8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2519288" y="3408128"/>
            <a:ext cx="1062641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834539" y="6288564"/>
            <a:ext cx="0" cy="470925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60080" y="6759488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6771907" y="6418424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50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50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프로필 설정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사진크롭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2473138"/>
            <a:ext cx="7200000" cy="19117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34328" y="4597433"/>
            <a:ext cx="1041975" cy="921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258 * 44</a:t>
            </a:r>
          </a:p>
          <a:p>
            <a:r>
              <a:rPr lang="en-US" altLang="ko-KR" sz="800" dirty="0" smtClean="0"/>
              <a:t>18 regular</a:t>
            </a:r>
          </a:p>
          <a:p>
            <a:r>
              <a:rPr lang="en-US" altLang="ko-KR" sz="800" dirty="0" smtClean="0"/>
              <a:t>line height 22</a:t>
            </a:r>
          </a:p>
          <a:p>
            <a:r>
              <a:rPr lang="en-US" altLang="ko-KR" sz="800" dirty="0" smtClean="0"/>
              <a:t>Top left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endParaRPr lang="en-US" altLang="ko-KR" sz="800" dirty="0" smtClean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855316" y="3518274"/>
            <a:ext cx="0" cy="126791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20922" y="4597434"/>
            <a:ext cx="1384527" cy="45236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290 * 77</a:t>
            </a:r>
          </a:p>
          <a:p>
            <a:r>
              <a:rPr lang="en-US" altLang="ko-KR" sz="800" dirty="0" smtClean="0"/>
              <a:t>bg_more_bubble.png</a:t>
            </a:r>
            <a:endParaRPr lang="en-US" altLang="ko-KR" sz="800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541910" y="4061254"/>
            <a:ext cx="0" cy="536179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032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2929000"/>
            <a:ext cx="7200000" cy="1000000"/>
          </a:xfrm>
          <a:prstGeom prst="rect">
            <a:avLst/>
          </a:prstGeom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프로필 설정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사진크롭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34465" y="2224217"/>
            <a:ext cx="0" cy="195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67416" y="2224217"/>
            <a:ext cx="0" cy="195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553000" y="2224217"/>
            <a:ext cx="0" cy="195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53000" y="2224217"/>
            <a:ext cx="0" cy="195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2884085" y="222009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333689" y="2462001"/>
            <a:ext cx="3609013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4815551" y="1981030"/>
            <a:ext cx="274898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6517812" y="2220097"/>
            <a:ext cx="529526" cy="211203"/>
          </a:xfrm>
          <a:prstGeom prst="rect">
            <a:avLst/>
          </a:prstGeom>
          <a:noFill/>
          <a:extLst/>
        </p:spPr>
        <p:txBody>
          <a:bodyPr wrap="square" lIns="54000" tIns="36000" rIns="54000" bIns="36000" rtlCol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AEEF"/>
                </a:solidFill>
              </a:defRPr>
            </a:lvl1pPr>
          </a:lstStyle>
          <a:p>
            <a:r>
              <a:rPr lang="en-US" altLang="ko-KR" sz="900" b="1" dirty="0" smtClean="0">
                <a:solidFill>
                  <a:schemeClr val="tx1"/>
                </a:solidFill>
              </a:rPr>
              <a:t>1/2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967416" y="2462001"/>
            <a:ext cx="3609013" cy="0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027826" y="3773649"/>
            <a:ext cx="0" cy="881448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738586" y="4399724"/>
            <a:ext cx="691978" cy="507345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1/2 * 50</a:t>
            </a:r>
          </a:p>
          <a:p>
            <a:r>
              <a:rPr lang="ko-KR" altLang="en-US" sz="800" dirty="0"/>
              <a:t>터치 영역</a:t>
            </a:r>
            <a:endParaRPr lang="en-US" altLang="ko-KR" sz="800" dirty="0"/>
          </a:p>
        </p:txBody>
      </p:sp>
      <p:sp>
        <p:nvSpPr>
          <p:cNvPr id="17" name="직사각형 16"/>
          <p:cNvSpPr/>
          <p:nvPr/>
        </p:nvSpPr>
        <p:spPr>
          <a:xfrm>
            <a:off x="537123" y="4399724"/>
            <a:ext cx="1100195" cy="507345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device width * 50</a:t>
            </a:r>
          </a:p>
          <a:p>
            <a:r>
              <a:rPr lang="en-US" altLang="ko-KR" sz="800" dirty="0" smtClean="0"/>
              <a:t>#000000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508842" y="3773649"/>
            <a:ext cx="0" cy="881448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950939" y="3516010"/>
            <a:ext cx="0" cy="1769606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991760" y="5169772"/>
            <a:ext cx="1461132" cy="511092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1 * 27</a:t>
            </a:r>
          </a:p>
          <a:p>
            <a:r>
              <a:rPr lang="en-US" altLang="ko-KR" sz="800" dirty="0" smtClean="0"/>
              <a:t>#</a:t>
            </a:r>
            <a:r>
              <a:rPr lang="en-US" altLang="ko-KR" sz="800" dirty="0" err="1" smtClean="0"/>
              <a:t>ffffff</a:t>
            </a:r>
            <a:r>
              <a:rPr lang="en-US" altLang="ko-KR" sz="800" dirty="0" smtClean="0"/>
              <a:t> opacity 25%</a:t>
            </a:r>
          </a:p>
          <a:p>
            <a:r>
              <a:rPr lang="en-US" altLang="ko-KR" sz="800" dirty="0" smtClean="0"/>
              <a:t>50 </a:t>
            </a:r>
            <a:r>
              <a:rPr lang="ko-KR" altLang="en-US" sz="800" dirty="0" smtClean="0"/>
              <a:t>영역에서 상하 중앙정렬</a:t>
            </a:r>
            <a:endParaRPr lang="en-US" altLang="ko-KR" sz="800" dirty="0"/>
          </a:p>
        </p:txBody>
      </p:sp>
      <p:sp>
        <p:nvSpPr>
          <p:cNvPr id="22" name="직사각형 21"/>
          <p:cNvSpPr/>
          <p:nvPr/>
        </p:nvSpPr>
        <p:spPr>
          <a:xfrm>
            <a:off x="6174371" y="4399724"/>
            <a:ext cx="1452795" cy="10949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Text width * text height</a:t>
            </a:r>
            <a:endParaRPr lang="en-US" altLang="ko-KR" sz="800" dirty="0"/>
          </a:p>
          <a:p>
            <a:r>
              <a:rPr lang="en-US" altLang="ko-KR" sz="800" dirty="0" smtClean="0"/>
              <a:t>16 bold</a:t>
            </a:r>
          </a:p>
          <a:p>
            <a:r>
              <a:rPr lang="en-US" altLang="ko-KR" sz="800" dirty="0" smtClean="0"/>
              <a:t>Middle center</a:t>
            </a:r>
          </a:p>
          <a:p>
            <a:r>
              <a:rPr lang="en-US" altLang="ko-KR" sz="800" dirty="0" smtClean="0"/>
              <a:t>N : #</a:t>
            </a:r>
            <a:r>
              <a:rPr lang="en-US" altLang="ko-KR" sz="800" dirty="0" err="1" smtClean="0"/>
              <a:t>ffffff</a:t>
            </a:r>
            <a:endParaRPr lang="en-US" altLang="ko-KR" sz="800" dirty="0" smtClean="0"/>
          </a:p>
          <a:p>
            <a:r>
              <a:rPr lang="en-US" altLang="ko-KR" sz="800" dirty="0" smtClean="0"/>
              <a:t>P : #</a:t>
            </a:r>
            <a:r>
              <a:rPr lang="en-US" altLang="ko-KR" sz="800" dirty="0" err="1" smtClean="0"/>
              <a:t>ffffff</a:t>
            </a:r>
            <a:r>
              <a:rPr lang="en-US" altLang="ko-KR" sz="800" dirty="0" smtClean="0"/>
              <a:t> opacity 50%</a:t>
            </a:r>
          </a:p>
          <a:p>
            <a:r>
              <a:rPr lang="en-US" altLang="ko-KR" sz="800" dirty="0" smtClean="0"/>
              <a:t>F : #</a:t>
            </a:r>
            <a:r>
              <a:rPr lang="en-US" altLang="ko-KR" sz="800" dirty="0" err="1" smtClean="0"/>
              <a:t>ffffff</a:t>
            </a:r>
            <a:r>
              <a:rPr lang="en-US" altLang="ko-KR" sz="800" dirty="0" smtClean="0"/>
              <a:t> opacity 50%</a:t>
            </a:r>
          </a:p>
          <a:p>
            <a:r>
              <a:rPr lang="en-US" altLang="ko-KR" sz="800" dirty="0" smtClean="0"/>
              <a:t>D : #</a:t>
            </a:r>
            <a:r>
              <a:rPr lang="en-US" altLang="ko-KR" sz="800" dirty="0" err="1" smtClean="0"/>
              <a:t>ffffff</a:t>
            </a:r>
            <a:r>
              <a:rPr lang="en-US" altLang="ko-KR" sz="800" dirty="0" smtClean="0"/>
              <a:t> opacity 20%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855316" y="3518274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BB8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V0.3</a:t>
            </a:r>
          </a:p>
          <a:p>
            <a:r>
              <a:rPr lang="en-US" altLang="ko-KR" sz="800" b="1" dirty="0" smtClean="0"/>
              <a:t>Text button size </a:t>
            </a:r>
            <a:r>
              <a:rPr lang="ko-KR" altLang="en-US" sz="800" b="1" dirty="0" smtClean="0"/>
              <a:t>수정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0643520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43000" y="679488"/>
            <a:ext cx="3420000" cy="6080000"/>
            <a:chOff x="3243000" y="679488"/>
            <a:chExt cx="3420000" cy="608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3000" y="679488"/>
              <a:ext cx="3420000" cy="608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3243000" y="6004874"/>
              <a:ext cx="801099" cy="7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알림 설정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60080" y="671250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060080" y="1466186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V0.4</a:t>
            </a:r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0113" y="664534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127263" y="669303"/>
            <a:ext cx="0" cy="801278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16526" y="928485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9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4077"/>
              </p:ext>
            </p:extLst>
          </p:nvPr>
        </p:nvGraphicFramePr>
        <p:xfrm>
          <a:off x="416496" y="1628800"/>
          <a:ext cx="9073007" cy="464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664"/>
                <a:gridCol w="813722"/>
                <a:gridCol w="5940176"/>
                <a:gridCol w="1627445"/>
              </a:tblGrid>
              <a:tr h="255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Version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Issue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2018.03.21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가이드 추가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07. </a:t>
                      </a:r>
                      <a:r>
                        <a:rPr lang="ko-KR" altLang="en-US" sz="900" baseline="0" dirty="0" err="1" smtClean="0"/>
                        <a:t>더보기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고객센터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문의하기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2018.04.11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01.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앱실행</a:t>
                      </a: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 &gt;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스플래시</a:t>
                      </a:r>
                      <a:endParaRPr lang="en-US" altLang="ko-KR" sz="900" b="1" i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Splash image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01.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앱실행</a:t>
                      </a: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 &gt; 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서비스소개</a:t>
                      </a:r>
                      <a:endParaRPr lang="en-US" altLang="ko-KR" sz="900" b="1" i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intro_(01~04).mp4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v0.61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2018.04.20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07.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더보기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&gt; 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프로필 설정</a:t>
                      </a:r>
                      <a:endParaRPr lang="en-US" altLang="ko-KR" sz="900" b="1" i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 이미지 수정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2018.04.30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전체페이지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text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수정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Medium -&gt; Bold</a:t>
                      </a: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Demilight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-&gt; Regular</a:t>
                      </a: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0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2018.05.04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01.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앱실행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&gt; 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사용권한</a:t>
                      </a:r>
                      <a:endParaRPr lang="en-US" altLang="ko-KR" sz="900" b="1" i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상단 문구 및 디자인 수정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u="sng" dirty="0" smtClean="0"/>
              <a:t>History</a:t>
            </a:r>
            <a:endParaRPr lang="ko-KR" altLang="en-US" sz="36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8506859" y="2003161"/>
            <a:ext cx="619557" cy="3799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V0.5 </a:t>
            </a:r>
            <a:endParaRPr lang="en-US" altLang="ko-KR" sz="800" b="1" dirty="0"/>
          </a:p>
        </p:txBody>
      </p:sp>
      <p:sp>
        <p:nvSpPr>
          <p:cNvPr id="7" name="직사각형 6"/>
          <p:cNvSpPr/>
          <p:nvPr/>
        </p:nvSpPr>
        <p:spPr>
          <a:xfrm>
            <a:off x="8506859" y="2979734"/>
            <a:ext cx="619557" cy="379997"/>
          </a:xfrm>
          <a:prstGeom prst="rect">
            <a:avLst/>
          </a:prstGeom>
          <a:solidFill>
            <a:srgbClr val="FF4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V0.6 </a:t>
            </a:r>
            <a:endParaRPr lang="en-US" altLang="ko-KR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8506859" y="3991143"/>
            <a:ext cx="619557" cy="3799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V0.61</a:t>
            </a:r>
            <a:endParaRPr lang="en-US" altLang="ko-KR" sz="800" b="1" dirty="0"/>
          </a:p>
        </p:txBody>
      </p:sp>
      <p:sp>
        <p:nvSpPr>
          <p:cNvPr id="9" name="직사각형 8"/>
          <p:cNvSpPr/>
          <p:nvPr/>
        </p:nvSpPr>
        <p:spPr>
          <a:xfrm>
            <a:off x="8506859" y="4748788"/>
            <a:ext cx="619557" cy="379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</a:t>
            </a:r>
            <a:endParaRPr lang="en-US" altLang="ko-KR" sz="800" b="1" dirty="0"/>
          </a:p>
        </p:txBody>
      </p:sp>
      <p:sp>
        <p:nvSpPr>
          <p:cNvPr id="10" name="직사각형 9"/>
          <p:cNvSpPr/>
          <p:nvPr/>
        </p:nvSpPr>
        <p:spPr>
          <a:xfrm>
            <a:off x="8506859" y="5528964"/>
            <a:ext cx="619557" cy="379997"/>
          </a:xfrm>
          <a:prstGeom prst="rect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V1.01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241333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57" y="984228"/>
            <a:ext cx="7200000" cy="460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>
                <a:latin typeface="Arial" pitchFamily="34" charset="0"/>
                <a:cs typeface="Arial" pitchFamily="34" charset="0"/>
              </a:rPr>
              <a:t>알림 설정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7886795" y="1433387"/>
            <a:ext cx="668809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7454" y="1153060"/>
            <a:ext cx="845466" cy="6765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Title text</a:t>
            </a:r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22</a:t>
            </a:r>
            <a:endParaRPr lang="en-US" altLang="ko-KR" sz="800" dirty="0"/>
          </a:p>
          <a:p>
            <a:r>
              <a:rPr lang="en-US" altLang="ko-KR" sz="800" dirty="0"/>
              <a:t>18 </a:t>
            </a:r>
            <a:r>
              <a:rPr lang="en-US" altLang="ko-KR" sz="800" dirty="0" smtClean="0"/>
              <a:t>regular</a:t>
            </a:r>
            <a:endParaRPr lang="en-US" altLang="ko-KR" sz="800" dirty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#333333</a:t>
            </a:r>
          </a:p>
        </p:txBody>
      </p:sp>
      <p:cxnSp>
        <p:nvCxnSpPr>
          <p:cNvPr id="23" name="직선 연결선 22"/>
          <p:cNvCxnSpPr/>
          <p:nvPr/>
        </p:nvCxnSpPr>
        <p:spPr>
          <a:xfrm rot="5400000" flipV="1">
            <a:off x="1133586" y="992663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V0.4</a:t>
            </a:r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/>
          </a:p>
        </p:txBody>
      </p:sp>
      <p:sp>
        <p:nvSpPr>
          <p:cNvPr id="26" name="직사각형 25"/>
          <p:cNvSpPr/>
          <p:nvPr/>
        </p:nvSpPr>
        <p:spPr>
          <a:xfrm>
            <a:off x="157454" y="1998404"/>
            <a:ext cx="845466" cy="7515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22</a:t>
            </a:r>
            <a:endParaRPr lang="en-US" altLang="ko-KR" sz="800" dirty="0"/>
          </a:p>
          <a:p>
            <a:r>
              <a:rPr lang="en-US" altLang="ko-KR" sz="800" dirty="0" smtClean="0"/>
              <a:t>16 regular</a:t>
            </a:r>
          </a:p>
          <a:p>
            <a:r>
              <a:rPr lang="en-US" altLang="ko-KR" sz="800" dirty="0"/>
              <a:t>line height </a:t>
            </a:r>
            <a:r>
              <a:rPr lang="en-US" altLang="ko-KR" sz="800" dirty="0" smtClean="0"/>
              <a:t>22</a:t>
            </a:r>
            <a:endParaRPr lang="en-US" altLang="ko-KR" sz="800" dirty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27" name="직선 연결선 26"/>
          <p:cNvCxnSpPr/>
          <p:nvPr/>
        </p:nvCxnSpPr>
        <p:spPr>
          <a:xfrm rot="5400000" flipV="1">
            <a:off x="1133586" y="1838007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414406" y="1179713"/>
            <a:ext cx="1408323" cy="2525021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41 * 21</a:t>
            </a:r>
          </a:p>
          <a:p>
            <a:r>
              <a:rPr lang="en-US" altLang="ko-KR" sz="800" dirty="0" smtClean="0"/>
              <a:t>btn_general_toggle_on_n.png</a:t>
            </a:r>
          </a:p>
          <a:p>
            <a:r>
              <a:rPr lang="en-US" altLang="ko-KR" sz="800" dirty="0" smtClean="0"/>
              <a:t>btn_general_toggle_on_p.png</a:t>
            </a:r>
          </a:p>
          <a:p>
            <a:r>
              <a:rPr lang="en-US" altLang="ko-KR" sz="800" dirty="0" smtClean="0"/>
              <a:t>btn_general_toggle_on_f.png</a:t>
            </a:r>
          </a:p>
          <a:p>
            <a:r>
              <a:rPr lang="en-US" altLang="ko-KR" sz="800" dirty="0" smtClean="0"/>
              <a:t>btn_general_toggle_on_d.png</a:t>
            </a:r>
          </a:p>
          <a:p>
            <a:endParaRPr lang="en-US" altLang="ko-KR" sz="800" dirty="0" smtClean="0"/>
          </a:p>
          <a:p>
            <a:r>
              <a:rPr lang="en-US" altLang="ko-KR" sz="800" dirty="0"/>
              <a:t>btn_general_toggle_off_n.png</a:t>
            </a:r>
            <a:endParaRPr lang="en-US" altLang="ko-KR" sz="800" dirty="0" smtClean="0"/>
          </a:p>
          <a:p>
            <a:r>
              <a:rPr lang="en-US" altLang="ko-KR" sz="800" dirty="0"/>
              <a:t>btn_general_toggle_off_p.png</a:t>
            </a:r>
            <a:endParaRPr lang="en-US" altLang="ko-KR" sz="800" dirty="0" smtClean="0"/>
          </a:p>
          <a:p>
            <a:r>
              <a:rPr lang="en-US" altLang="ko-KR" sz="800" dirty="0"/>
              <a:t>btn_general_toggle_off_f.png</a:t>
            </a:r>
          </a:p>
          <a:p>
            <a:r>
              <a:rPr lang="en-US" altLang="ko-KR" sz="800" dirty="0" smtClean="0"/>
              <a:t>btn_general_toggle_off_d.png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Title text</a:t>
            </a:r>
            <a:r>
              <a:rPr lang="ko-KR" altLang="en-US" sz="800" dirty="0" smtClean="0"/>
              <a:t>와</a:t>
            </a:r>
            <a:r>
              <a:rPr lang="en-US" altLang="ko-KR" sz="800" dirty="0" smtClean="0"/>
              <a:t> middle </a:t>
            </a:r>
            <a:r>
              <a:rPr lang="ko-KR" altLang="en-US" sz="800" dirty="0" smtClean="0"/>
              <a:t>정렬</a:t>
            </a:r>
            <a:endParaRPr lang="en-US" altLang="ko-KR" sz="800" dirty="0" smtClean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7886795" y="4883598"/>
            <a:ext cx="668809" cy="0"/>
          </a:xfrm>
          <a:prstGeom prst="line">
            <a:avLst/>
          </a:prstGeom>
          <a:ln>
            <a:solidFill>
              <a:srgbClr val="D900D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414406" y="4531893"/>
            <a:ext cx="1408323" cy="934103"/>
          </a:xfrm>
          <a:prstGeom prst="rect">
            <a:avLst/>
          </a:prstGeom>
          <a:solidFill>
            <a:srgbClr val="D90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8 * 21</a:t>
            </a:r>
          </a:p>
          <a:p>
            <a:r>
              <a:rPr lang="en-US" altLang="ko-KR" sz="800" dirty="0" smtClean="0"/>
              <a:t>btn_general_arrow_n.png</a:t>
            </a:r>
          </a:p>
          <a:p>
            <a:r>
              <a:rPr lang="en-US" altLang="ko-KR" sz="800" dirty="0" smtClean="0"/>
              <a:t>btn_general_arrow_p.png</a:t>
            </a:r>
          </a:p>
          <a:p>
            <a:r>
              <a:rPr lang="en-US" altLang="ko-KR" sz="800" dirty="0" smtClean="0"/>
              <a:t>btn_general_arrow_f.png</a:t>
            </a:r>
          </a:p>
          <a:p>
            <a:r>
              <a:rPr lang="en-US" altLang="ko-KR" sz="800" dirty="0" smtClean="0"/>
              <a:t>btn_general_arrow_d.png</a:t>
            </a:r>
          </a:p>
          <a:p>
            <a:endParaRPr lang="en-US" altLang="ko-KR" sz="800" dirty="0"/>
          </a:p>
          <a:p>
            <a:r>
              <a:rPr lang="en-US" altLang="ko-KR" sz="800" dirty="0"/>
              <a:t>Title text</a:t>
            </a:r>
            <a:r>
              <a:rPr lang="ko-KR" altLang="en-US" sz="800" dirty="0"/>
              <a:t>와</a:t>
            </a:r>
            <a:r>
              <a:rPr lang="en-US" altLang="ko-KR" sz="800" dirty="0"/>
              <a:t> middle </a:t>
            </a:r>
            <a:r>
              <a:rPr lang="ko-KR" altLang="en-US" sz="800" dirty="0" smtClean="0"/>
              <a:t>정렬</a:t>
            </a:r>
            <a:endParaRPr lang="en-US" altLang="ko-KR" sz="800" dirty="0"/>
          </a:p>
        </p:txBody>
      </p:sp>
      <p:sp>
        <p:nvSpPr>
          <p:cNvPr id="30" name="직사각형 29"/>
          <p:cNvSpPr/>
          <p:nvPr/>
        </p:nvSpPr>
        <p:spPr>
          <a:xfrm>
            <a:off x="6850890" y="5844540"/>
            <a:ext cx="948667" cy="6505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Text width * 22</a:t>
            </a:r>
            <a:endParaRPr lang="en-US" altLang="ko-KR" sz="800" dirty="0"/>
          </a:p>
          <a:p>
            <a:r>
              <a:rPr lang="en-US" altLang="ko-KR" sz="800" dirty="0" smtClean="0"/>
              <a:t>16 regular</a:t>
            </a:r>
            <a:endParaRPr lang="en-US" altLang="ko-KR" sz="800" dirty="0"/>
          </a:p>
          <a:p>
            <a:r>
              <a:rPr lang="en-US" altLang="ko-KR" sz="800" dirty="0" smtClean="0"/>
              <a:t>Middle right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7325224" y="5143503"/>
            <a:ext cx="0" cy="738823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89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00" y="679488"/>
            <a:ext cx="3420000" cy="6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고객센터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문의하기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60080" y="671250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060080" y="1466186"/>
            <a:ext cx="4104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V0.5</a:t>
            </a:r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0113" y="664534"/>
            <a:ext cx="92061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 err="1" smtClean="0">
                <a:solidFill>
                  <a:prstClr val="white"/>
                </a:solidFill>
              </a:rPr>
              <a:t>Bg</a:t>
            </a:r>
            <a:r>
              <a:rPr lang="en-US" altLang="ko-KR" sz="800" b="1" dirty="0" smtClean="0">
                <a:solidFill>
                  <a:prstClr val="white"/>
                </a:solidFill>
              </a:rPr>
              <a:t> color #</a:t>
            </a:r>
            <a:r>
              <a:rPr lang="en-US" altLang="ko-KR" sz="800" b="1" dirty="0" err="1" smtClean="0">
                <a:solidFill>
                  <a:prstClr val="white"/>
                </a:solidFill>
              </a:rPr>
              <a:t>ffffff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127263" y="669303"/>
            <a:ext cx="0" cy="801278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16526" y="928485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00. General Rule &gt; Action bar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6526" y="6365139"/>
            <a:ext cx="1976164" cy="215444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b="1" dirty="0">
                <a:solidFill>
                  <a:prstClr val="white"/>
                </a:solidFill>
              </a:rPr>
              <a:t>01. </a:t>
            </a:r>
            <a:r>
              <a:rPr lang="ko-KR" altLang="en-US" sz="800" b="1" dirty="0">
                <a:solidFill>
                  <a:prstClr val="white"/>
                </a:solidFill>
              </a:rPr>
              <a:t>로그인 </a:t>
            </a:r>
            <a:r>
              <a:rPr lang="en-US" altLang="ko-KR" sz="800" b="1" dirty="0">
                <a:solidFill>
                  <a:prstClr val="white"/>
                </a:solidFill>
              </a:rPr>
              <a:t>&gt; </a:t>
            </a:r>
            <a:r>
              <a:rPr lang="ko-KR" altLang="en-US" sz="800" b="1" dirty="0">
                <a:solidFill>
                  <a:prstClr val="white"/>
                </a:solidFill>
              </a:rPr>
              <a:t>사용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권한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button</a:t>
            </a:r>
            <a:r>
              <a:rPr lang="ko-KR" altLang="en-US" sz="800" b="1" dirty="0" smtClean="0">
                <a:solidFill>
                  <a:prstClr val="white"/>
                </a:solidFill>
              </a:rPr>
              <a:t> 참조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060080" y="6186234"/>
            <a:ext cx="36019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060080" y="6759488"/>
            <a:ext cx="36019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27263" y="6179944"/>
            <a:ext cx="0" cy="577907"/>
          </a:xfrm>
          <a:prstGeom prst="straightConnector1">
            <a:avLst/>
          </a:prstGeom>
          <a:ln w="6350">
            <a:solidFill>
              <a:srgbClr val="11111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074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00" y="1520436"/>
            <a:ext cx="6480000" cy="4134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부제목 2"/>
          <p:cNvSpPr txBox="1">
            <a:spLocks/>
          </p:cNvSpPr>
          <p:nvPr/>
        </p:nvSpPr>
        <p:spPr>
          <a:xfrm>
            <a:off x="272480" y="378000"/>
            <a:ext cx="8784976" cy="228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07. </a:t>
            </a:r>
            <a:r>
              <a:rPr lang="ko-KR" altLang="en-US" sz="1200" b="1" i="0" dirty="0" err="1" smtClean="0">
                <a:latin typeface="Arial" pitchFamily="34" charset="0"/>
                <a:cs typeface="Arial" pitchFamily="34" charset="0"/>
              </a:rPr>
              <a:t>더보기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고객센터 </a:t>
            </a:r>
            <a:r>
              <a:rPr lang="en-US" altLang="ko-KR" sz="1200" b="1" i="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ko-KR" altLang="en-US" sz="1200" b="1" i="0" dirty="0" smtClean="0">
                <a:latin typeface="Arial" pitchFamily="34" charset="0"/>
                <a:cs typeface="Arial" pitchFamily="34" charset="0"/>
              </a:rPr>
              <a:t>문의하기</a:t>
            </a:r>
            <a:endParaRPr lang="en-US" altLang="ko-KR" sz="1200" b="1" i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454105" y="0"/>
            <a:ext cx="1451895" cy="4921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V0.5</a:t>
            </a:r>
          </a:p>
          <a:p>
            <a:r>
              <a:rPr lang="ko-KR" altLang="en-US" sz="800" b="1" dirty="0" smtClean="0"/>
              <a:t>가이드 추가</a:t>
            </a:r>
            <a:endParaRPr lang="en-US" altLang="ko-KR" sz="800" b="1" dirty="0"/>
          </a:p>
        </p:txBody>
      </p:sp>
      <p:sp>
        <p:nvSpPr>
          <p:cNvPr id="5" name="직사각형 4"/>
          <p:cNvSpPr/>
          <p:nvPr/>
        </p:nvSpPr>
        <p:spPr>
          <a:xfrm>
            <a:off x="679969" y="2189380"/>
            <a:ext cx="845466" cy="8847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Title text</a:t>
            </a:r>
          </a:p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27</a:t>
            </a:r>
            <a:endParaRPr lang="en-US" altLang="ko-KR" sz="800" dirty="0"/>
          </a:p>
          <a:p>
            <a:r>
              <a:rPr lang="en-US" altLang="ko-KR" sz="800" dirty="0" smtClean="0"/>
              <a:t>20 regular</a:t>
            </a:r>
          </a:p>
          <a:p>
            <a:r>
              <a:rPr lang="en-US" altLang="ko-KR" sz="800" dirty="0"/>
              <a:t>line height </a:t>
            </a:r>
            <a:r>
              <a:rPr lang="en-US" altLang="ko-KR" sz="800" dirty="0" smtClean="0"/>
              <a:t>27</a:t>
            </a:r>
            <a:endParaRPr lang="en-US" altLang="ko-KR" sz="800" dirty="0"/>
          </a:p>
          <a:p>
            <a:r>
              <a:rPr lang="en-US" altLang="ko-KR" sz="800" dirty="0" smtClean="0"/>
              <a:t>top left</a:t>
            </a:r>
          </a:p>
          <a:p>
            <a:r>
              <a:rPr lang="en-US" altLang="ko-KR" sz="800" dirty="0" smtClean="0"/>
              <a:t>#333333</a:t>
            </a:r>
          </a:p>
        </p:txBody>
      </p:sp>
      <p:cxnSp>
        <p:nvCxnSpPr>
          <p:cNvPr id="6" name="직선 연결선 5"/>
          <p:cNvCxnSpPr/>
          <p:nvPr/>
        </p:nvCxnSpPr>
        <p:spPr>
          <a:xfrm rot="5400000" flipV="1">
            <a:off x="1656101" y="2028983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79969" y="3720032"/>
            <a:ext cx="845466" cy="6765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22</a:t>
            </a:r>
            <a:endParaRPr lang="en-US" altLang="ko-KR" sz="800" dirty="0"/>
          </a:p>
          <a:p>
            <a:r>
              <a:rPr lang="en-US" altLang="ko-KR" sz="800" dirty="0" smtClean="0"/>
              <a:t>16 bold</a:t>
            </a:r>
            <a:endParaRPr lang="en-US" altLang="ko-KR" sz="800" dirty="0"/>
          </a:p>
          <a:p>
            <a:r>
              <a:rPr lang="en-US" altLang="ko-KR" sz="800" dirty="0" smtClean="0"/>
              <a:t>middle left</a:t>
            </a:r>
          </a:p>
          <a:p>
            <a:r>
              <a:rPr lang="en-US" altLang="ko-KR" sz="800" dirty="0" smtClean="0"/>
              <a:t>#888888</a:t>
            </a:r>
          </a:p>
        </p:txBody>
      </p:sp>
      <p:cxnSp>
        <p:nvCxnSpPr>
          <p:cNvPr id="8" name="직선 연결선 7"/>
          <p:cNvCxnSpPr/>
          <p:nvPr/>
        </p:nvCxnSpPr>
        <p:spPr>
          <a:xfrm rot="5400000" flipV="1">
            <a:off x="1656101" y="3654768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79969" y="4449045"/>
            <a:ext cx="845466" cy="6765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Var</a:t>
            </a:r>
            <a:r>
              <a:rPr lang="en-US" altLang="ko-KR" sz="800" dirty="0" smtClean="0"/>
              <a:t> * 27</a:t>
            </a:r>
            <a:endParaRPr lang="en-US" altLang="ko-KR" sz="800" dirty="0"/>
          </a:p>
          <a:p>
            <a:r>
              <a:rPr lang="en-US" altLang="ko-KR" sz="800" dirty="0"/>
              <a:t>20 </a:t>
            </a:r>
            <a:r>
              <a:rPr lang="en-US" altLang="ko-KR" sz="800" dirty="0" smtClean="0"/>
              <a:t>regular</a:t>
            </a:r>
            <a:endParaRPr lang="en-US" altLang="ko-KR" sz="800" dirty="0"/>
          </a:p>
          <a:p>
            <a:r>
              <a:rPr lang="en-US" altLang="ko-KR" sz="800" dirty="0"/>
              <a:t>top left</a:t>
            </a:r>
          </a:p>
          <a:p>
            <a:r>
              <a:rPr lang="en-US" altLang="ko-KR" sz="800" dirty="0"/>
              <a:t>#333333</a:t>
            </a:r>
          </a:p>
        </p:txBody>
      </p:sp>
      <p:cxnSp>
        <p:nvCxnSpPr>
          <p:cNvPr id="10" name="직선 연결선 9"/>
          <p:cNvCxnSpPr/>
          <p:nvPr/>
        </p:nvCxnSpPr>
        <p:spPr>
          <a:xfrm rot="5400000" flipV="1">
            <a:off x="1656101" y="4376312"/>
            <a:ext cx="0" cy="881450"/>
          </a:xfrm>
          <a:prstGeom prst="line">
            <a:avLst/>
          </a:prstGeom>
          <a:ln>
            <a:solidFill>
              <a:srgbClr val="92D050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65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992560" y="2924944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dirty="0" smtClean="0"/>
              <a:t>Fin.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90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68000"/>
            <a:ext cx="990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59531"/>
              </p:ext>
            </p:extLst>
          </p:nvPr>
        </p:nvGraphicFramePr>
        <p:xfrm>
          <a:off x="416496" y="1628800"/>
          <a:ext cx="9073007" cy="420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664"/>
                <a:gridCol w="813722"/>
                <a:gridCol w="5940176"/>
                <a:gridCol w="1627445"/>
              </a:tblGrid>
              <a:tr h="255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Version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Issue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2018.05.16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spcBef>
                          <a:spcPct val="20000"/>
                        </a:spcBef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01.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앱실행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&gt; 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서비스소개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소개 애니메이션 파일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gif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교체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00. General rule &gt; Popup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내용 추가</a:t>
                      </a: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V1.021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2018.05.17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00. General rule &gt; Popup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내용 수정</a:t>
                      </a: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V1.022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2018.05.18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가이드 수정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07. </a:t>
                      </a:r>
                      <a:r>
                        <a:rPr lang="ko-KR" altLang="en-US" sz="900" b="1" i="0" dirty="0" err="1" smtClean="0">
                          <a:latin typeface="Arial" pitchFamily="34" charset="0"/>
                          <a:cs typeface="Arial" pitchFamily="34" charset="0"/>
                        </a:rPr>
                        <a:t>더보기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ko-KR" sz="900" b="1" i="0" dirty="0" smtClean="0">
                          <a:latin typeface="Arial" pitchFamily="34" charset="0"/>
                          <a:cs typeface="Arial" pitchFamily="34" charset="0"/>
                        </a:rPr>
                        <a:t>&gt; </a:t>
                      </a:r>
                      <a:r>
                        <a:rPr lang="ko-KR" altLang="en-US" sz="900" b="1" i="0" dirty="0" smtClean="0">
                          <a:latin typeface="Arial" pitchFamily="34" charset="0"/>
                          <a:cs typeface="Arial" pitchFamily="34" charset="0"/>
                        </a:rPr>
                        <a:t>프로필 설정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글자수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카운트 추가</a:t>
                      </a: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860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0170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u="sng" dirty="0" smtClean="0"/>
              <a:t>History</a:t>
            </a:r>
            <a:endParaRPr lang="ko-KR" altLang="en-US" sz="3600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8506859" y="2003161"/>
            <a:ext cx="619557" cy="379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</a:t>
            </a:r>
            <a:endParaRPr lang="en-US" altLang="ko-KR" sz="800" b="1" dirty="0"/>
          </a:p>
        </p:txBody>
      </p:sp>
      <p:sp>
        <p:nvSpPr>
          <p:cNvPr id="7" name="직사각형 6"/>
          <p:cNvSpPr/>
          <p:nvPr/>
        </p:nvSpPr>
        <p:spPr>
          <a:xfrm>
            <a:off x="8506859" y="3110992"/>
            <a:ext cx="619557" cy="379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V1.021</a:t>
            </a:r>
            <a:endParaRPr lang="en-US" altLang="ko-KR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8506859" y="3805046"/>
            <a:ext cx="619557" cy="3799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V1.022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257641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31616"/>
              </p:ext>
            </p:extLst>
          </p:nvPr>
        </p:nvGraphicFramePr>
        <p:xfrm>
          <a:off x="416496" y="1628800"/>
          <a:ext cx="9239527" cy="485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864096"/>
                <a:gridCol w="3096344"/>
                <a:gridCol w="2448272"/>
                <a:gridCol w="2182743"/>
              </a:tblGrid>
              <a:tr h="255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Version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Added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Modified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Deleted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2018.01.02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intro_01.mp4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intro_05.mp4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2018.03.09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icon_talk_add_photo_l.png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icon_talk_add_photo_s.png</a:t>
                      </a:r>
                    </a:p>
                    <a:p>
                      <a:r>
                        <a:rPr lang="en-US" altLang="ko-KR" sz="800" dirty="0" smtClean="0"/>
                        <a:t>img_general_profile_01.png</a:t>
                      </a:r>
                    </a:p>
                    <a:p>
                      <a:r>
                        <a:rPr lang="en-US" altLang="ko-KR" sz="800" dirty="0" smtClean="0"/>
                        <a:t>img_general_profile_02.png</a:t>
                      </a:r>
                    </a:p>
                    <a:p>
                      <a:r>
                        <a:rPr lang="en-US" altLang="ko-KR" sz="800" dirty="0" smtClean="0"/>
                        <a:t>btn_more_camera_n.png</a:t>
                      </a:r>
                    </a:p>
                    <a:p>
                      <a:r>
                        <a:rPr lang="en-US" altLang="ko-KR" sz="800" dirty="0" smtClean="0"/>
                        <a:t>btn_more_camera_p.png</a:t>
                      </a:r>
                    </a:p>
                    <a:p>
                      <a:r>
                        <a:rPr lang="en-US" altLang="ko-KR" sz="800" dirty="0" smtClean="0"/>
                        <a:t>btn_more_camera_f.png</a:t>
                      </a:r>
                    </a:p>
                    <a:p>
                      <a:r>
                        <a:rPr lang="en-US" altLang="ko-KR" sz="800" dirty="0" smtClean="0"/>
                        <a:t>btn_more_camera_d.png</a:t>
                      </a:r>
                    </a:p>
                    <a:p>
                      <a:r>
                        <a:rPr lang="en-US" altLang="ko-KR" sz="800" dirty="0" smtClean="0"/>
                        <a:t>img_general_location.png</a:t>
                      </a:r>
                    </a:p>
                    <a:p>
                      <a:r>
                        <a:rPr lang="en-US" altLang="ko-KR" sz="800" dirty="0" smtClean="0"/>
                        <a:t>img_general_camera.png</a:t>
                      </a:r>
                    </a:p>
                    <a:p>
                      <a:r>
                        <a:rPr lang="en-US" altLang="ko-KR" sz="800" dirty="0" smtClean="0"/>
                        <a:t>img_general_sms.png</a:t>
                      </a:r>
                    </a:p>
                    <a:p>
                      <a:r>
                        <a:rPr lang="en-US" altLang="ko-KR" sz="800" dirty="0" smtClean="0"/>
                        <a:t>img_general_phone.png</a:t>
                      </a:r>
                    </a:p>
                    <a:p>
                      <a:r>
                        <a:rPr lang="en-US" altLang="ko-KR" sz="800" dirty="0" smtClean="0"/>
                        <a:t>img_general_logo.png</a:t>
                      </a:r>
                    </a:p>
                    <a:p>
                      <a:r>
                        <a:rPr lang="en-US" altLang="ko-KR" sz="800" dirty="0" smtClean="0"/>
                        <a:t>btn_general_more_n.png</a:t>
                      </a:r>
                    </a:p>
                    <a:p>
                      <a:r>
                        <a:rPr lang="en-US" altLang="ko-KR" sz="800" dirty="0" smtClean="0"/>
                        <a:t>btn_general_more_p.png</a:t>
                      </a:r>
                    </a:p>
                    <a:p>
                      <a:r>
                        <a:rPr lang="en-US" altLang="ko-KR" sz="800" dirty="0" smtClean="0"/>
                        <a:t>btn_general_more_f.png</a:t>
                      </a:r>
                    </a:p>
                    <a:p>
                      <a:r>
                        <a:rPr lang="en-US" altLang="ko-KR" sz="800" dirty="0" smtClean="0"/>
                        <a:t>btn_general_more_d.png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bg_general_input_field_n.9.png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bg_general_input_field_f.9.png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btn_general_photo</a:t>
                      </a:r>
                      <a:r>
                        <a:rPr lang="en-US" altLang="ko-KR" sz="800" dirty="0" smtClean="0"/>
                        <a:t>_(n/p/f/d).png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btn_general_camera</a:t>
                      </a:r>
                      <a:r>
                        <a:rPr lang="en-US" altLang="ko-KR" sz="800" dirty="0" smtClean="0"/>
                        <a:t>_(n/p/f/d).png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v0.4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2018.03.12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btn_general_toggle_on_n.png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btn_general_toggle_on_p.png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btn_general_toggle_on_f.png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btn_general_toggle_on_d.png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btn_general_toggle_off_n.png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btn_general_toggle_off_p.png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btn_general_toggle_off_f.png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btn_general_toggle_off_d.png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btn_general_arrow_n.png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btn_general_arrow_p.png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btn_general_arrow_f.png</a:t>
                      </a:r>
                    </a:p>
                    <a:p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btn_general_arrow_d.png</a:t>
                      </a:r>
                    </a:p>
                    <a:p>
                      <a:r>
                        <a:rPr lang="en-US" altLang="ko-KR" sz="800" dirty="0" smtClean="0"/>
                        <a:t>btn_general_back_n.png</a:t>
                      </a:r>
                    </a:p>
                    <a:p>
                      <a:r>
                        <a:rPr lang="en-US" altLang="ko-KR" sz="800" dirty="0" smtClean="0"/>
                        <a:t>btn_general_back_p.png</a:t>
                      </a:r>
                    </a:p>
                    <a:p>
                      <a:r>
                        <a:rPr lang="en-US" altLang="ko-KR" sz="800" dirty="0" smtClean="0"/>
                        <a:t>btn_general_back_f.png</a:t>
                      </a:r>
                    </a:p>
                    <a:p>
                      <a:r>
                        <a:rPr lang="en-US" altLang="ko-KR" sz="800" dirty="0" smtClean="0"/>
                        <a:t>btn_general_back_d.png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bg_general_dropdown_list_f.9.png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부제목 2"/>
          <p:cNvSpPr txBox="1">
            <a:spLocks/>
          </p:cNvSpPr>
          <p:nvPr/>
        </p:nvSpPr>
        <p:spPr>
          <a:xfrm>
            <a:off x="992560" y="680492"/>
            <a:ext cx="7920880" cy="4442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>
              <a:buNone/>
              <a:defRPr sz="24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altLang="ko-KR" sz="3600" b="1" u="sng" dirty="0"/>
              <a:t>Resource</a:t>
            </a:r>
            <a:endParaRPr lang="ko-KR" alt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24841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>
            <a:alpha val="31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90910</TotalTime>
  <Words>3446</Words>
  <Application>Microsoft Office PowerPoint</Application>
  <PresentationFormat>A4 용지(210x297mm)</PresentationFormat>
  <Paragraphs>1238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1" baseType="lpstr">
      <vt:lpstr>Arial Unicode MS</vt:lpstr>
      <vt:lpstr>굴림</vt:lpstr>
      <vt:lpstr>나눔고딕</vt:lpstr>
      <vt:lpstr>돋움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Intensive Listening GUI Guide</dc:title>
  <dc:creator>MG Yi</dc:creator>
  <cp:lastModifiedBy>prsk</cp:lastModifiedBy>
  <cp:revision>6767</cp:revision>
  <dcterms:created xsi:type="dcterms:W3CDTF">2012-09-24T02:38:32Z</dcterms:created>
  <dcterms:modified xsi:type="dcterms:W3CDTF">2018-05-18T06:34:58Z</dcterms:modified>
</cp:coreProperties>
</file>